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8" r:id="rId2"/>
    <p:sldId id="322" r:id="rId3"/>
    <p:sldId id="306" r:id="rId4"/>
    <p:sldId id="307" r:id="rId5"/>
    <p:sldId id="295" r:id="rId6"/>
    <p:sldId id="287" r:id="rId7"/>
    <p:sldId id="289" r:id="rId8"/>
    <p:sldId id="291" r:id="rId9"/>
    <p:sldId id="292" r:id="rId10"/>
    <p:sldId id="293" r:id="rId11"/>
    <p:sldId id="294" r:id="rId12"/>
    <p:sldId id="296" r:id="rId13"/>
    <p:sldId id="299" r:id="rId14"/>
    <p:sldId id="300" r:id="rId15"/>
    <p:sldId id="301" r:id="rId16"/>
    <p:sldId id="303" r:id="rId17"/>
    <p:sldId id="308" r:id="rId18"/>
    <p:sldId id="304" r:id="rId19"/>
    <p:sldId id="323" r:id="rId20"/>
  </p:sldIdLst>
  <p:sldSz cx="9144000" cy="6858000" type="screen4x3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rAmt+bxtlSweRj9WDk6TBA==" hashData="Vo9hBVZbawEh55zlhc2YUTcNdF8="/>
  <p:extLst>
    <p:ext uri="{EFAFB233-063F-42B5-8137-9DF3F51BA10A}">
      <p15:sldGuideLst xmlns:p15="http://schemas.microsoft.com/office/powerpoint/2012/main" xmlns="">
        <p15:guide id="1" orient="horz" pos="890" userDrawn="1">
          <p15:clr>
            <a:srgbClr val="A4A3A4"/>
          </p15:clr>
        </p15:guide>
        <p15:guide id="2" pos="567" userDrawn="1">
          <p15:clr>
            <a:srgbClr val="A4A3A4"/>
          </p15:clr>
        </p15:guide>
        <p15:guide id="3" pos="340" userDrawn="1">
          <p15:clr>
            <a:srgbClr val="A4A3A4"/>
          </p15:clr>
        </p15:guide>
        <p15:guide id="4" pos="3833" userDrawn="1">
          <p15:clr>
            <a:srgbClr val="A4A3A4"/>
          </p15:clr>
        </p15:guide>
        <p15:guide id="5" pos="2880" userDrawn="1">
          <p15:clr>
            <a:srgbClr val="A4A3A4"/>
          </p15:clr>
        </p15:guide>
        <p15:guide id="6" orient="horz" pos="19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78" autoAdjust="0"/>
    <p:restoredTop sz="94553"/>
  </p:normalViewPr>
  <p:slideViewPr>
    <p:cSldViewPr>
      <p:cViewPr varScale="1">
        <p:scale>
          <a:sx n="71" d="100"/>
          <a:sy n="71" d="100"/>
        </p:scale>
        <p:origin x="-1368" y="-102"/>
      </p:cViewPr>
      <p:guideLst>
        <p:guide orient="horz" pos="890"/>
        <p:guide orient="horz" pos="1933"/>
        <p:guide pos="567"/>
        <p:guide pos="340"/>
        <p:guide pos="383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AF42D-7A57-4975-B4BA-237EF3459335}" type="datetimeFigureOut">
              <a:rPr lang="ca-ES" smtClean="0"/>
              <a:t>16/06/2020</a:t>
            </a:fld>
            <a:endParaRPr lang="ca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D1DBD0-C03D-488A-9DDA-DA7FAE523FC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03674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DBD0-C03D-488A-9DDA-DA7FAE523FCE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98484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DBD0-C03D-488A-9DDA-DA7FAE523FCE}" type="slidenum">
              <a:rPr lang="ca-ES" smtClean="0"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62334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DBD0-C03D-488A-9DDA-DA7FAE523FCE}" type="slidenum">
              <a:rPr lang="ca-ES" smtClean="0"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56814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DBD0-C03D-488A-9DDA-DA7FAE523FCE}" type="slidenum">
              <a:rPr lang="ca-ES" smtClean="0"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1707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DBD0-C03D-488A-9DDA-DA7FAE523FCE}" type="slidenum">
              <a:rPr lang="ca-ES" smtClean="0"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5907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DBD0-C03D-488A-9DDA-DA7FAE523FCE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39005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DBD0-C03D-488A-9DDA-DA7FAE523FCE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46373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DBD0-C03D-488A-9DDA-DA7FAE523FCE}" type="slidenum">
              <a:rPr lang="ca-ES" smtClean="0"/>
              <a:t>16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69330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DBD0-C03D-488A-9DDA-DA7FAE523FCE}" type="slidenum">
              <a:rPr lang="ca-ES" smtClean="0"/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410481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DBD0-C03D-488A-9DDA-DA7FAE523FCE}" type="slidenum">
              <a:rPr lang="ca-ES" smtClean="0"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00786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DBD0-C03D-488A-9DDA-DA7FAE523FCE}" type="slidenum">
              <a:rPr lang="ca-ES" smtClean="0"/>
              <a:t>19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00786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DBD0-C03D-488A-9DDA-DA7FAE523FCE}" type="slidenum">
              <a:rPr lang="ca-ES" smtClean="0"/>
              <a:t>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78005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DBD0-C03D-488A-9DDA-DA7FAE523FCE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91180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DBD0-C03D-488A-9DDA-DA7FAE523FCE}" type="slidenum">
              <a:rPr lang="ca-ES" smtClean="0"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89094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DBD0-C03D-488A-9DDA-DA7FAE523FCE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91757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DBD0-C03D-488A-9DDA-DA7FAE523FCE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28823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DBD0-C03D-488A-9DDA-DA7FAE523FCE}" type="slidenum">
              <a:rPr lang="ca-ES" smtClean="0"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06918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DBD0-C03D-488A-9DDA-DA7FAE523FCE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35832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DBD0-C03D-488A-9DDA-DA7FAE523FCE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2836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CDAB-35C6-4B35-8B8A-358BF202A9FC}" type="datetimeFigureOut">
              <a:rPr lang="ca-ES" smtClean="0"/>
              <a:t>16/06/2020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089E-43AC-478E-9527-AE583B3B493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81069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CDAB-35C6-4B35-8B8A-358BF202A9FC}" type="datetimeFigureOut">
              <a:rPr lang="ca-ES" smtClean="0"/>
              <a:t>16/06/2020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089E-43AC-478E-9527-AE583B3B493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4270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CDAB-35C6-4B35-8B8A-358BF202A9FC}" type="datetimeFigureOut">
              <a:rPr lang="ca-ES" smtClean="0"/>
              <a:t>16/06/2020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089E-43AC-478E-9527-AE583B3B493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84897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Imatge"/>
          <p:cNvSpPr>
            <a:spLocks noGrp="1"/>
          </p:cNvSpPr>
          <p:nvPr>
            <p:ph type="pic" idx="13"/>
          </p:nvPr>
        </p:nvSpPr>
        <p:spPr>
          <a:xfrm>
            <a:off x="3357563" y="0"/>
            <a:ext cx="10822781" cy="6866930"/>
          </a:xfrm>
          <a:prstGeom prst="rect">
            <a:avLst/>
          </a:prstGeom>
        </p:spPr>
        <p:txBody>
          <a:bodyPr lIns="64291" tIns="32145" rIns="64291" bIns="32145">
            <a:noAutofit/>
          </a:bodyPr>
          <a:lstStyle/>
          <a:p>
            <a:endParaRPr/>
          </a:p>
        </p:txBody>
      </p:sp>
      <p:sp>
        <p:nvSpPr>
          <p:cNvPr id="43" name="Text del títol"/>
          <p:cNvSpPr txBox="1">
            <a:spLocks noGrp="1"/>
          </p:cNvSpPr>
          <p:nvPr>
            <p:ph type="title"/>
          </p:nvPr>
        </p:nvSpPr>
        <p:spPr>
          <a:xfrm>
            <a:off x="401836" y="1171308"/>
            <a:ext cx="3750469" cy="2232423"/>
          </a:xfrm>
          <a:prstGeom prst="rect">
            <a:avLst/>
          </a:prstGeom>
        </p:spPr>
        <p:txBody>
          <a:bodyPr/>
          <a:lstStyle/>
          <a:p>
            <a:r>
              <a:t>Text del títol</a:t>
            </a:r>
          </a:p>
        </p:txBody>
      </p:sp>
      <p:sp>
        <p:nvSpPr>
          <p:cNvPr id="44" name="Nivell del cos u…"/>
          <p:cNvSpPr txBox="1">
            <a:spLocks noGrp="1"/>
          </p:cNvSpPr>
          <p:nvPr>
            <p:ph type="body" sz="quarter" idx="1"/>
          </p:nvPr>
        </p:nvSpPr>
        <p:spPr>
          <a:xfrm>
            <a:off x="401836" y="3607594"/>
            <a:ext cx="3750469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45" name="Número de la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690356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CDAB-35C6-4B35-8B8A-358BF202A9FC}" type="datetimeFigureOut">
              <a:rPr lang="ca-ES" smtClean="0"/>
              <a:t>16/06/2020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089E-43AC-478E-9527-AE583B3B493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87293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CDAB-35C6-4B35-8B8A-358BF202A9FC}" type="datetimeFigureOut">
              <a:rPr lang="ca-ES" smtClean="0"/>
              <a:t>16/06/2020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089E-43AC-478E-9527-AE583B3B493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8168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CDAB-35C6-4B35-8B8A-358BF202A9FC}" type="datetimeFigureOut">
              <a:rPr lang="ca-ES" smtClean="0"/>
              <a:t>16/06/2020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089E-43AC-478E-9527-AE583B3B493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1168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CDAB-35C6-4B35-8B8A-358BF202A9FC}" type="datetimeFigureOut">
              <a:rPr lang="ca-ES" smtClean="0"/>
              <a:t>16/06/2020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089E-43AC-478E-9527-AE583B3B493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62528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CDAB-35C6-4B35-8B8A-358BF202A9FC}" type="datetimeFigureOut">
              <a:rPr lang="ca-ES" smtClean="0"/>
              <a:t>16/06/2020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089E-43AC-478E-9527-AE583B3B493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4178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CDAB-35C6-4B35-8B8A-358BF202A9FC}" type="datetimeFigureOut">
              <a:rPr lang="ca-ES" smtClean="0"/>
              <a:t>16/06/2020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089E-43AC-478E-9527-AE583B3B493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933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CDAB-35C6-4B35-8B8A-358BF202A9FC}" type="datetimeFigureOut">
              <a:rPr lang="ca-ES" smtClean="0"/>
              <a:t>16/06/2020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089E-43AC-478E-9527-AE583B3B493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58013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CDAB-35C6-4B35-8B8A-358BF202A9FC}" type="datetimeFigureOut">
              <a:rPr lang="ca-ES" smtClean="0"/>
              <a:t>16/06/2020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089E-43AC-478E-9527-AE583B3B493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65182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ACDAB-35C6-4B35-8B8A-358BF202A9FC}" type="datetimeFigureOut">
              <a:rPr lang="ca-ES" smtClean="0"/>
              <a:t>16/06/2020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C089E-43AC-478E-9527-AE583B3B493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855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t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media" Target="../media/media16.mp3"/><Relationship Id="rId7" Type="http://schemas.openxmlformats.org/officeDocument/2006/relationships/image" Target="../media/image37.jpeg"/><Relationship Id="rId12" Type="http://schemas.openxmlformats.org/officeDocument/2006/relationships/image" Target="../media/image40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9.png"/><Relationship Id="rId4" Type="http://schemas.openxmlformats.org/officeDocument/2006/relationships/audio" Target="../media/media16.mp3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microsoft.com/office/2007/relationships/media" Target="../media/media17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4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8.mp3"/><Relationship Id="rId11" Type="http://schemas.openxmlformats.org/officeDocument/2006/relationships/image" Target="../media/image9.png"/><Relationship Id="rId5" Type="http://schemas.microsoft.com/office/2007/relationships/media" Target="../media/media18.mp3"/><Relationship Id="rId10" Type="http://schemas.openxmlformats.org/officeDocument/2006/relationships/image" Target="../media/image42.png"/><Relationship Id="rId4" Type="http://schemas.openxmlformats.org/officeDocument/2006/relationships/audio" Target="../media/media17.mp3"/><Relationship Id="rId9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44.jpg"/><Relationship Id="rId18" Type="http://schemas.openxmlformats.org/officeDocument/2006/relationships/image" Target="../media/image40.png"/><Relationship Id="rId3" Type="http://schemas.microsoft.com/office/2007/relationships/media" Target="../media/media8.mp3"/><Relationship Id="rId7" Type="http://schemas.microsoft.com/office/2007/relationships/media" Target="../media/media7.mp3"/><Relationship Id="rId12" Type="http://schemas.openxmlformats.org/officeDocument/2006/relationships/notesSlide" Target="../notesSlides/notesSlide12.xml"/><Relationship Id="rId17" Type="http://schemas.openxmlformats.org/officeDocument/2006/relationships/image" Target="../media/image20.png"/><Relationship Id="rId2" Type="http://schemas.openxmlformats.org/officeDocument/2006/relationships/audio" Target="../media/media5.mp3"/><Relationship Id="rId16" Type="http://schemas.openxmlformats.org/officeDocument/2006/relationships/image" Target="../media/image9.png"/><Relationship Id="rId20" Type="http://schemas.openxmlformats.org/officeDocument/2006/relationships/image" Target="../media/image47.png"/><Relationship Id="rId1" Type="http://schemas.microsoft.com/office/2007/relationships/media" Target="../media/media5.mp3"/><Relationship Id="rId6" Type="http://schemas.openxmlformats.org/officeDocument/2006/relationships/audio" Target="../media/media16.mp3"/><Relationship Id="rId11" Type="http://schemas.openxmlformats.org/officeDocument/2006/relationships/slideLayout" Target="../slideLayouts/slideLayout12.xml"/><Relationship Id="rId5" Type="http://schemas.microsoft.com/office/2007/relationships/media" Target="../media/media16.mp3"/><Relationship Id="rId15" Type="http://schemas.openxmlformats.org/officeDocument/2006/relationships/image" Target="../media/image45.png"/><Relationship Id="rId10" Type="http://schemas.openxmlformats.org/officeDocument/2006/relationships/audio" Target="../media/media14.mp3"/><Relationship Id="rId19" Type="http://schemas.openxmlformats.org/officeDocument/2006/relationships/image" Target="../media/image46.png"/><Relationship Id="rId4" Type="http://schemas.openxmlformats.org/officeDocument/2006/relationships/audio" Target="../media/media8.mp3"/><Relationship Id="rId9" Type="http://schemas.microsoft.com/office/2007/relationships/media" Target="../media/media14.mp3"/><Relationship Id="rId1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9.jp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9.png"/><Relationship Id="rId5" Type="http://schemas.openxmlformats.org/officeDocument/2006/relationships/image" Target="../media/image48.png"/><Relationship Id="rId10" Type="http://schemas.openxmlformats.org/officeDocument/2006/relationships/image" Target="../media/image52.jp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60.jp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3.jp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9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hyperlink" Target="https://creativecommons.org/licenses/by-nc-sa/4.0/" TargetMode="External"/><Relationship Id="rId7" Type="http://schemas.openxmlformats.org/officeDocument/2006/relationships/image" Target="../media/image2.t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11" Type="http://schemas.openxmlformats.org/officeDocument/2006/relationships/image" Target="../media/image6.png"/><Relationship Id="rId5" Type="http://schemas.openxmlformats.org/officeDocument/2006/relationships/image" Target="../media/image1.jpg"/><Relationship Id="rId10" Type="http://schemas.openxmlformats.org/officeDocument/2006/relationships/image" Target="../media/image5.jpeg"/><Relationship Id="rId4" Type="http://schemas.openxmlformats.org/officeDocument/2006/relationships/image" Target="../media/image65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0.jp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.mp3"/><Relationship Id="rId7" Type="http://schemas.openxmlformats.org/officeDocument/2006/relationships/image" Target="../media/image12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9.png"/><Relationship Id="rId4" Type="http://schemas.openxmlformats.org/officeDocument/2006/relationships/audio" Target="../media/media4.mp3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6.mp3"/><Relationship Id="rId7" Type="http://schemas.openxmlformats.org/officeDocument/2006/relationships/image" Target="../media/image15.jpeg"/><Relationship Id="rId12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7.png"/><Relationship Id="rId4" Type="http://schemas.openxmlformats.org/officeDocument/2006/relationships/audio" Target="../media/media6.mp3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8.mp3"/><Relationship Id="rId7" Type="http://schemas.openxmlformats.org/officeDocument/2006/relationships/image" Target="../media/image19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9.png"/><Relationship Id="rId4" Type="http://schemas.openxmlformats.org/officeDocument/2006/relationships/audio" Target="../media/media8.mp3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microsoft.com/office/2007/relationships/media" Target="../media/media10.mp3"/><Relationship Id="rId7" Type="http://schemas.openxmlformats.org/officeDocument/2006/relationships/image" Target="../media/image23.png"/><Relationship Id="rId12" Type="http://schemas.microsoft.com/office/2007/relationships/hdphoto" Target="../media/hdphoto3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6.jpe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9.png"/><Relationship Id="rId4" Type="http://schemas.openxmlformats.org/officeDocument/2006/relationships/audio" Target="../media/media10.mp3"/><Relationship Id="rId9" Type="http://schemas.openxmlformats.org/officeDocument/2006/relationships/image" Target="../media/image25.jp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microsoft.com/office/2007/relationships/hdphoto" Target="../media/hdphoto4.wdp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35.png"/><Relationship Id="rId3" Type="http://schemas.microsoft.com/office/2007/relationships/media" Target="../media/media13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3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image" Target="../media/image9.png"/><Relationship Id="rId5" Type="http://schemas.microsoft.com/office/2007/relationships/media" Target="../media/media14.mp3"/><Relationship Id="rId15" Type="http://schemas.microsoft.com/office/2007/relationships/hdphoto" Target="../media/hdphoto5.wdp"/><Relationship Id="rId10" Type="http://schemas.openxmlformats.org/officeDocument/2006/relationships/image" Target="../media/image33.png"/><Relationship Id="rId4" Type="http://schemas.openxmlformats.org/officeDocument/2006/relationships/audio" Target="../media/media13.mp3"/><Relationship Id="rId9" Type="http://schemas.openxmlformats.org/officeDocument/2006/relationships/image" Target="../media/image32.png"/><Relationship Id="rId1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insà comú. Fringillia coelebs"/>
          <p:cNvSpPr txBox="1">
            <a:spLocks noGrp="1"/>
          </p:cNvSpPr>
          <p:nvPr>
            <p:ph type="title"/>
          </p:nvPr>
        </p:nvSpPr>
        <p:spPr>
          <a:xfrm>
            <a:off x="216025" y="2492896"/>
            <a:ext cx="5779933" cy="69320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ca-ES" sz="4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Anseriformes</a:t>
            </a:r>
            <a:endParaRPr lang="ca-ES" sz="28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1D2C92F-9089-5E49-AB50-0BBB2FF78571}"/>
              </a:ext>
            </a:extLst>
          </p:cNvPr>
          <p:cNvCxnSpPr>
            <a:cxnSpLocks/>
          </p:cNvCxnSpPr>
          <p:nvPr/>
        </p:nvCxnSpPr>
        <p:spPr>
          <a:xfrm>
            <a:off x="271054" y="3117517"/>
            <a:ext cx="50210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Pinsà comú. Fringillia coelebs">
            <a:extLst>
              <a:ext uri="{FF2B5EF4-FFF2-40B4-BE49-F238E27FC236}">
                <a16:creationId xmlns:a16="http://schemas.microsoft.com/office/drawing/2014/main" xmlns="" id="{8BD79BFD-C821-5B40-A4A6-E98FD8C3817D}"/>
              </a:ext>
            </a:extLst>
          </p:cNvPr>
          <p:cNvSpPr txBox="1">
            <a:spLocks/>
          </p:cNvSpPr>
          <p:nvPr/>
        </p:nvSpPr>
        <p:spPr>
          <a:xfrm>
            <a:off x="271054" y="3186102"/>
            <a:ext cx="5779933" cy="4503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Anseratidae i Anatidae</a:t>
            </a:r>
            <a:endParaRPr lang="ca-ES" sz="1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4207EEE-3B78-744D-8C07-CB44308B30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9" t="259" r="44191" b="1170"/>
          <a:stretch/>
        </p:blipFill>
        <p:spPr>
          <a:xfrm>
            <a:off x="5635142" y="0"/>
            <a:ext cx="3508858" cy="6858000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13B6F9E3-6A97-2145-A774-297F2F66F071}"/>
              </a:ext>
            </a:extLst>
          </p:cNvPr>
          <p:cNvGrpSpPr/>
          <p:nvPr/>
        </p:nvGrpSpPr>
        <p:grpSpPr>
          <a:xfrm>
            <a:off x="263434" y="4581128"/>
            <a:ext cx="5056495" cy="1691385"/>
            <a:chOff x="263434" y="4581128"/>
            <a:chExt cx="5056495" cy="1691385"/>
          </a:xfrm>
        </p:grpSpPr>
        <p:sp>
          <p:nvSpPr>
            <p:cNvPr id="14" name="Pinsà comú. Fringillia coelebs">
              <a:extLst>
                <a:ext uri="{FF2B5EF4-FFF2-40B4-BE49-F238E27FC236}">
                  <a16:creationId xmlns:a16="http://schemas.microsoft.com/office/drawing/2014/main" xmlns="" id="{00634B33-6645-4C41-8275-EB4FB362109E}"/>
                </a:ext>
              </a:extLst>
            </p:cNvPr>
            <p:cNvSpPr txBox="1">
              <a:spLocks/>
            </p:cNvSpPr>
            <p:nvPr/>
          </p:nvSpPr>
          <p:spPr>
            <a:xfrm>
              <a:off x="263434" y="4581128"/>
              <a:ext cx="2500745" cy="45030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ca-E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Amb el suport econòmic de</a:t>
              </a:r>
              <a:endParaRPr lang="ca-E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xmlns="" id="{7A4BCF17-365E-2D44-8BF6-229B28499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8172" y="4942152"/>
              <a:ext cx="1880967" cy="936377"/>
            </a:xfrm>
            <a:prstGeom prst="rect">
              <a:avLst/>
            </a:prstGeom>
          </p:spPr>
        </p:pic>
        <p:sp>
          <p:nvSpPr>
            <p:cNvPr id="17" name="Pinsà comú. Fringillia coelebs">
              <a:extLst>
                <a:ext uri="{FF2B5EF4-FFF2-40B4-BE49-F238E27FC236}">
                  <a16:creationId xmlns:a16="http://schemas.microsoft.com/office/drawing/2014/main" xmlns="" id="{E11E0453-4E20-744D-8E36-3C92033517A0}"/>
                </a:ext>
              </a:extLst>
            </p:cNvPr>
            <p:cNvSpPr txBox="1">
              <a:spLocks/>
            </p:cNvSpPr>
            <p:nvPr/>
          </p:nvSpPr>
          <p:spPr>
            <a:xfrm>
              <a:off x="3268235" y="4581128"/>
              <a:ext cx="1483375" cy="45030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ca-E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Amb la col·laboració</a:t>
              </a:r>
              <a:endParaRPr lang="ca-E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19" name="Picture 10">
              <a:extLst>
                <a:ext uri="{FF2B5EF4-FFF2-40B4-BE49-F238E27FC236}">
                  <a16:creationId xmlns:a16="http://schemas.microsoft.com/office/drawing/2014/main" xmlns="" id="{E616F1AC-F9DC-2B42-825E-338723AF2F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0" t="13439" r="5113" b="15691"/>
            <a:stretch/>
          </p:blipFill>
          <p:spPr>
            <a:xfrm>
              <a:off x="3196227" y="4925630"/>
              <a:ext cx="2123702" cy="655740"/>
            </a:xfrm>
            <a:prstGeom prst="rect">
              <a:avLst/>
            </a:prstGeom>
          </p:spPr>
        </p:pic>
        <p:pic>
          <p:nvPicPr>
            <p:cNvPr id="20" name="Picture 11">
              <a:extLst>
                <a:ext uri="{FF2B5EF4-FFF2-40B4-BE49-F238E27FC236}">
                  <a16:creationId xmlns:a16="http://schemas.microsoft.com/office/drawing/2014/main" xmlns="" id="{1DB3FAB9-2DF4-A64B-B4DE-7B8210795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620" y="4968766"/>
              <a:ext cx="869383" cy="936377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24D894EE-3384-AF41-B8D0-F804820F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455" y="5931045"/>
              <a:ext cx="1008643" cy="341468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xmlns="" id="{CC21C89D-3C48-5A4B-9C4A-FA3F75A03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289" y="6040704"/>
              <a:ext cx="1507874" cy="215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314218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80" t="-138" r="26606" b="138"/>
          <a:stretch/>
        </p:blipFill>
        <p:spPr>
          <a:xfrm>
            <a:off x="6547039" y="-18946"/>
            <a:ext cx="2596962" cy="6876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80406FC-60F1-E041-AFAF-1216FD8D611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2"/>
          <a:stretch/>
        </p:blipFill>
        <p:spPr>
          <a:xfrm>
            <a:off x="611560" y="1416050"/>
            <a:ext cx="5473328" cy="1796926"/>
          </a:xfrm>
          <a:prstGeom prst="rect">
            <a:avLst/>
          </a:prstGeom>
        </p:spPr>
      </p:pic>
      <p:sp>
        <p:nvSpPr>
          <p:cNvPr id="131" name="Pinsà comú. Fringillia coelebs"/>
          <p:cNvSpPr txBox="1">
            <a:spLocks noGrp="1"/>
          </p:cNvSpPr>
          <p:nvPr>
            <p:ph type="title"/>
          </p:nvPr>
        </p:nvSpPr>
        <p:spPr>
          <a:xfrm>
            <a:off x="251520" y="356107"/>
            <a:ext cx="6300191" cy="69320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ca-E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Xarxet. </a:t>
            </a:r>
            <a:r>
              <a:rPr lang="ca-ES" sz="2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Anas crecca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1D2C92F-9089-5E49-AB50-0BBB2FF78571}"/>
              </a:ext>
            </a:extLst>
          </p:cNvPr>
          <p:cNvCxnSpPr>
            <a:cxnSpLocks/>
          </p:cNvCxnSpPr>
          <p:nvPr/>
        </p:nvCxnSpPr>
        <p:spPr>
          <a:xfrm>
            <a:off x="376244" y="980728"/>
            <a:ext cx="57799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05E0356-2AD7-C24C-8D8D-B4EF4BA9326E}"/>
              </a:ext>
            </a:extLst>
          </p:cNvPr>
          <p:cNvSpPr txBox="1"/>
          <p:nvPr/>
        </p:nvSpPr>
        <p:spPr>
          <a:xfrm rot="16200000">
            <a:off x="-505852" y="2098141"/>
            <a:ext cx="188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Reclam de vol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753A20C-59A6-A942-BB33-046700CAE0F5}"/>
              </a:ext>
            </a:extLst>
          </p:cNvPr>
          <p:cNvSpPr txBox="1"/>
          <p:nvPr/>
        </p:nvSpPr>
        <p:spPr>
          <a:xfrm>
            <a:off x="469113" y="4011846"/>
            <a:ext cx="115055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Reclam en vol de la femella. </a:t>
            </a:r>
            <a:r>
              <a:rPr lang="ca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Similar al reclam d’alarma de griset, també ascendent a l’inici. </a:t>
            </a:r>
            <a:r>
              <a:rPr lang="ca-ES" sz="125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Crecca</a:t>
            </a:r>
            <a:r>
              <a:rPr lang="ca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, però, més curt, més nasal i lleugerament més agut.</a:t>
            </a:r>
          </a:p>
        </p:txBody>
      </p:sp>
      <p:pic>
        <p:nvPicPr>
          <p:cNvPr id="9" name="Online Media 8" descr="XC431463 - Eurasian Teal - Anas crecca">
            <a:hlinkClick r:id="" action="ppaction://media"/>
            <a:extLst>
              <a:ext uri="{FF2B5EF4-FFF2-40B4-BE49-F238E27FC236}">
                <a16:creationId xmlns:a16="http://schemas.microsoft.com/office/drawing/2014/main" xmlns="" id="{8E31265E-4FE0-8343-9498-BFC1DFD02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88061" y="1424366"/>
            <a:ext cx="513062" cy="513062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907F4C0-9013-0F42-9472-6A9AAC9D09E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34" t="10557" r="14834" b="-10557"/>
          <a:stretch/>
        </p:blipFill>
        <p:spPr>
          <a:xfrm>
            <a:off x="3779912" y="3282517"/>
            <a:ext cx="2557722" cy="2591317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1" name="Freeform 30">
            <a:extLst>
              <a:ext uri="{FF2B5EF4-FFF2-40B4-BE49-F238E27FC236}">
                <a16:creationId xmlns:a16="http://schemas.microsoft.com/office/drawing/2014/main" xmlns="" id="{8C91246F-E21D-4542-A05A-D68A02A8CD0E}"/>
              </a:ext>
            </a:extLst>
          </p:cNvPr>
          <p:cNvSpPr/>
          <p:nvPr/>
        </p:nvSpPr>
        <p:spPr>
          <a:xfrm rot="226132" flipH="1">
            <a:off x="4974455" y="2861111"/>
            <a:ext cx="289158" cy="1229218"/>
          </a:xfrm>
          <a:custGeom>
            <a:avLst/>
            <a:gdLst>
              <a:gd name="connsiteX0" fmla="*/ 295633 w 358269"/>
              <a:gd name="connsiteY0" fmla="*/ 0 h 776896"/>
              <a:gd name="connsiteX1" fmla="*/ 336884 w 358269"/>
              <a:gd name="connsiteY1" fmla="*/ 385010 h 776896"/>
              <a:gd name="connsiteX2" fmla="*/ 0 w 358269"/>
              <a:gd name="connsiteY2" fmla="*/ 776896 h 776896"/>
              <a:gd name="connsiteX3" fmla="*/ 0 w 358269"/>
              <a:gd name="connsiteY3" fmla="*/ 776896 h 77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269" h="776896">
                <a:moveTo>
                  <a:pt x="295633" y="0"/>
                </a:moveTo>
                <a:cubicBezTo>
                  <a:pt x="340894" y="127763"/>
                  <a:pt x="386156" y="255527"/>
                  <a:pt x="336884" y="385010"/>
                </a:cubicBezTo>
                <a:cubicBezTo>
                  <a:pt x="287612" y="514493"/>
                  <a:pt x="0" y="776896"/>
                  <a:pt x="0" y="776896"/>
                </a:cubicBezTo>
                <a:lnTo>
                  <a:pt x="0" y="776896"/>
                </a:lnTo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2BA178C-6A64-3C44-AFCA-6C8120E86A8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8" r="39541"/>
          <a:stretch/>
        </p:blipFill>
        <p:spPr>
          <a:xfrm>
            <a:off x="1548283" y="4098504"/>
            <a:ext cx="2168594" cy="2190606"/>
          </a:xfrm>
          <a:prstGeom prst="rect">
            <a:avLst/>
          </a:prstGeom>
        </p:spPr>
      </p:pic>
      <p:pic>
        <p:nvPicPr>
          <p:cNvPr id="15" name="Online Media 14" descr="XC432744 - Eurasian Teal - Anas crecca_femalarmcall">
            <a:hlinkClick r:id="" action="ppaction://media"/>
            <a:extLst>
              <a:ext uri="{FF2B5EF4-FFF2-40B4-BE49-F238E27FC236}">
                <a16:creationId xmlns:a16="http://schemas.microsoft.com/office/drawing/2014/main" xmlns="" id="{C75C2255-57E3-F54C-82E4-3C75CB86C6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21969" y="4124746"/>
            <a:ext cx="369332" cy="369332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13" name="16 Rectángulo">
            <a:extLst>
              <a:ext uri="{FF2B5EF4-FFF2-40B4-BE49-F238E27FC236}">
                <a16:creationId xmlns:a16="http://schemas.microsoft.com/office/drawing/2014/main" xmlns="" id="{D5E41CEB-4402-6048-82B3-7C2597B1E496}"/>
              </a:ext>
            </a:extLst>
          </p:cNvPr>
          <p:cNvSpPr/>
          <p:nvPr/>
        </p:nvSpPr>
        <p:spPr>
          <a:xfrm>
            <a:off x="774881" y="2709689"/>
            <a:ext cx="110753" cy="120650"/>
          </a:xfrm>
          <a:prstGeom prst="rect">
            <a:avLst/>
          </a:prstGeom>
          <a:solidFill>
            <a:schemeClr val="accent2">
              <a:lumMod val="5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058732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5" t="-842" r="38840" b="2238"/>
          <a:stretch/>
        </p:blipFill>
        <p:spPr>
          <a:xfrm>
            <a:off x="6551710" y="-74534"/>
            <a:ext cx="2592289" cy="6932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3F70104-702E-DD46-94D1-82F4565985D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8"/>
          <a:stretch/>
        </p:blipFill>
        <p:spPr>
          <a:xfrm>
            <a:off x="692527" y="4174422"/>
            <a:ext cx="5386640" cy="1843072"/>
          </a:xfrm>
          <a:prstGeom prst="rect">
            <a:avLst/>
          </a:prstGeom>
        </p:spPr>
      </p:pic>
      <p:sp>
        <p:nvSpPr>
          <p:cNvPr id="131" name="Pinsà comú. Fringillia coelebs"/>
          <p:cNvSpPr txBox="1">
            <a:spLocks noGrp="1"/>
          </p:cNvSpPr>
          <p:nvPr>
            <p:ph type="title"/>
          </p:nvPr>
        </p:nvSpPr>
        <p:spPr>
          <a:xfrm>
            <a:off x="251520" y="356107"/>
            <a:ext cx="6300191" cy="69320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ca-E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Xarrasclet. </a:t>
            </a:r>
            <a:r>
              <a:rPr lang="ca-ES" sz="2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Spatula querquedula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1D2C92F-9089-5E49-AB50-0BBB2FF78571}"/>
              </a:ext>
            </a:extLst>
          </p:cNvPr>
          <p:cNvCxnSpPr>
            <a:cxnSpLocks/>
          </p:cNvCxnSpPr>
          <p:nvPr/>
        </p:nvCxnSpPr>
        <p:spPr>
          <a:xfrm>
            <a:off x="376244" y="980728"/>
            <a:ext cx="57799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05E0356-2AD7-C24C-8D8D-B4EF4BA9326E}"/>
              </a:ext>
            </a:extLst>
          </p:cNvPr>
          <p:cNvSpPr txBox="1"/>
          <p:nvPr/>
        </p:nvSpPr>
        <p:spPr>
          <a:xfrm rot="16200000">
            <a:off x="-505852" y="2026133"/>
            <a:ext cx="188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Reclam de vol</a:t>
            </a:r>
          </a:p>
        </p:txBody>
      </p:sp>
      <p:pic>
        <p:nvPicPr>
          <p:cNvPr id="22" name="Online Media 1" descr="XC479841 - Northern Shoveler - Spatula clypeata">
            <a:hlinkClick r:id="" action="ppaction://media"/>
            <a:extLst>
              <a:ext uri="{FF2B5EF4-FFF2-40B4-BE49-F238E27FC236}">
                <a16:creationId xmlns:a16="http://schemas.microsoft.com/office/drawing/2014/main" xmlns="" id="{BA005FC5-7BCF-5242-807E-B50D20CFB0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66106" y="2331349"/>
            <a:ext cx="513061" cy="5130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0CE2E8-752C-D941-8341-0B96059D494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6"/>
          <a:stretch/>
        </p:blipFill>
        <p:spPr>
          <a:xfrm>
            <a:off x="660306" y="1416050"/>
            <a:ext cx="5418861" cy="1843072"/>
          </a:xfrm>
          <a:prstGeom prst="rect">
            <a:avLst/>
          </a:prstGeom>
        </p:spPr>
      </p:pic>
      <p:pic>
        <p:nvPicPr>
          <p:cNvPr id="7" name="Online Media 6" descr="XC340605 - Garganey - Spatula querquedula_femella">
            <a:hlinkClick r:id="" action="ppaction://media"/>
            <a:extLst>
              <a:ext uri="{FF2B5EF4-FFF2-40B4-BE49-F238E27FC236}">
                <a16:creationId xmlns:a16="http://schemas.microsoft.com/office/drawing/2014/main" xmlns="" id="{684DDB49-A411-2946-AA38-69FCF86836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43115" y="3891582"/>
            <a:ext cx="513061" cy="513061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</p:pic>
      <p:pic>
        <p:nvPicPr>
          <p:cNvPr id="9" name="Online Media 8" descr="XC379823 - Garganey - Spatula querquedula">
            <a:hlinkClick r:id="" action="ppaction://media"/>
            <a:extLst>
              <a:ext uri="{FF2B5EF4-FFF2-40B4-BE49-F238E27FC236}">
                <a16:creationId xmlns:a16="http://schemas.microsoft.com/office/drawing/2014/main" xmlns="" id="{9F534024-614D-D843-93CD-D0390B6FB36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32094" y="1378847"/>
            <a:ext cx="513061" cy="513061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983FCB1-1D63-0242-9315-C241645F74ED}"/>
              </a:ext>
            </a:extLst>
          </p:cNvPr>
          <p:cNvSpPr txBox="1"/>
          <p:nvPr/>
        </p:nvSpPr>
        <p:spPr>
          <a:xfrm rot="16200000">
            <a:off x="-434178" y="4890014"/>
            <a:ext cx="1884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Reclam de la femella</a:t>
            </a:r>
          </a:p>
        </p:txBody>
      </p:sp>
    </p:spTree>
    <p:extLst>
      <p:ext uri="{BB962C8B-B14F-4D97-AF65-F5344CB8AC3E}">
        <p14:creationId xmlns:p14="http://schemas.microsoft.com/office/powerpoint/2010/main" val="396217617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insà comú. Fringillia coelebs"/>
          <p:cNvSpPr txBox="1">
            <a:spLocks noGrp="1"/>
          </p:cNvSpPr>
          <p:nvPr>
            <p:ph type="title"/>
          </p:nvPr>
        </p:nvSpPr>
        <p:spPr>
          <a:xfrm>
            <a:off x="216025" y="260648"/>
            <a:ext cx="5779933" cy="69320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ca-ES" dirty="0">
                <a:latin typeface="Calibri Light" panose="020F0302020204030204" pitchFamily="34" charset="0"/>
                <a:cs typeface="Calibri Light" panose="020F0302020204030204" pitchFamily="34" charset="0"/>
              </a:rPr>
              <a:t>Resum de complicats</a:t>
            </a:r>
            <a:endParaRPr lang="ca-E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1D2C92F-9089-5E49-AB50-0BBB2FF78571}"/>
              </a:ext>
            </a:extLst>
          </p:cNvPr>
          <p:cNvCxnSpPr>
            <a:cxnSpLocks/>
          </p:cNvCxnSpPr>
          <p:nvPr/>
        </p:nvCxnSpPr>
        <p:spPr>
          <a:xfrm>
            <a:off x="271054" y="885269"/>
            <a:ext cx="50210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290EE4-6205-9A44-9CEA-E06BBF8EC4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4" r="30588"/>
          <a:stretch/>
        </p:blipFill>
        <p:spPr>
          <a:xfrm>
            <a:off x="6551711" y="0"/>
            <a:ext cx="259228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4207EEE-3B78-744D-8C07-CB44308B30E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9" t="259" r="44191" b="-259"/>
          <a:stretch/>
        </p:blipFill>
        <p:spPr>
          <a:xfrm>
            <a:off x="5635142" y="0"/>
            <a:ext cx="350885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F00460B-F8A8-424C-AEAF-E9797235619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00" t="13777" r="10600" b="-13777"/>
          <a:stretch/>
        </p:blipFill>
        <p:spPr>
          <a:xfrm>
            <a:off x="692675" y="1269029"/>
            <a:ext cx="1482778" cy="1468970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B118E96-82F0-C348-B51C-D3CC41488E3E}"/>
              </a:ext>
            </a:extLst>
          </p:cNvPr>
          <p:cNvSpPr txBox="1"/>
          <p:nvPr/>
        </p:nvSpPr>
        <p:spPr>
          <a:xfrm>
            <a:off x="750772" y="1035082"/>
            <a:ext cx="1366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Reclam </a:t>
            </a:r>
            <a:r>
              <a:rPr lang="ca-ES" sz="1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platyrhynchos</a:t>
            </a:r>
          </a:p>
        </p:txBody>
      </p:sp>
      <p:pic>
        <p:nvPicPr>
          <p:cNvPr id="10" name="Online Media 9" descr="XC499786 - Mallard - Anas platyrhynchos">
            <a:hlinkClick r:id="" action="ppaction://media"/>
            <a:extLst>
              <a:ext uri="{FF2B5EF4-FFF2-40B4-BE49-F238E27FC236}">
                <a16:creationId xmlns:a16="http://schemas.microsoft.com/office/drawing/2014/main" xmlns="" id="{006D49C7-7C95-3847-BE8B-105C498FB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2748" y="2802904"/>
            <a:ext cx="362632" cy="362632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A12DF53-230D-5D47-BCFF-9058618804C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" t="58826" r="57965" b="-7627"/>
          <a:stretch/>
        </p:blipFill>
        <p:spPr>
          <a:xfrm>
            <a:off x="2301475" y="1281303"/>
            <a:ext cx="1482779" cy="1485670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3" name="Online Media 4" descr="XC484631 - Gadwall - Mareca strepera_alarmcall">
            <a:hlinkClick r:id="" action="ppaction://media"/>
            <a:extLst>
              <a:ext uri="{FF2B5EF4-FFF2-40B4-BE49-F238E27FC236}">
                <a16:creationId xmlns:a16="http://schemas.microsoft.com/office/drawing/2014/main" xmlns="" id="{A0AE7FEE-08E8-1F48-8D26-028080218E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861547" y="2819993"/>
            <a:ext cx="362633" cy="362633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CA7AC27-F2A3-854F-B40C-F9AF09F66AC3}"/>
              </a:ext>
            </a:extLst>
          </p:cNvPr>
          <p:cNvSpPr txBox="1"/>
          <p:nvPr/>
        </p:nvSpPr>
        <p:spPr>
          <a:xfrm>
            <a:off x="2546787" y="1035082"/>
            <a:ext cx="1086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Alarma </a:t>
            </a:r>
            <a:r>
              <a:rPr lang="ca-ES" sz="1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strepera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95C840B-6941-8E4B-AF34-95464486AD1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55966" r="69717" b="289"/>
          <a:stretch/>
        </p:blipFill>
        <p:spPr>
          <a:xfrm>
            <a:off x="3906523" y="1302601"/>
            <a:ext cx="1457565" cy="1462651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7" name="Online Media 14" descr="XC432744 - Eurasian Teal - Anas crecca_femalarmcall">
            <a:hlinkClick r:id="" action="ppaction://media"/>
            <a:extLst>
              <a:ext uri="{FF2B5EF4-FFF2-40B4-BE49-F238E27FC236}">
                <a16:creationId xmlns:a16="http://schemas.microsoft.com/office/drawing/2014/main" xmlns="" id="{9B1645AD-9859-4E4D-ADE6-9F32EFA3BAD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50761" y="2819993"/>
            <a:ext cx="369332" cy="369332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7D8E8AE-574F-E34D-A059-84533B06D56D}"/>
              </a:ext>
            </a:extLst>
          </p:cNvPr>
          <p:cNvSpPr txBox="1"/>
          <p:nvPr/>
        </p:nvSpPr>
        <p:spPr>
          <a:xfrm>
            <a:off x="4062379" y="1056380"/>
            <a:ext cx="1086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Alarma </a:t>
            </a:r>
            <a:r>
              <a:rPr lang="ca-ES" sz="1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crecca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36626B0-F4F2-6D4E-836E-7657827510D3}"/>
              </a:ext>
            </a:extLst>
          </p:cNvPr>
          <p:cNvSpPr txBox="1"/>
          <p:nvPr/>
        </p:nvSpPr>
        <p:spPr>
          <a:xfrm>
            <a:off x="879660" y="3209819"/>
            <a:ext cx="108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Pla, relativament agut, curt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41DF1F2-74E7-3B4F-8FBB-F3A1F062DAE0}"/>
              </a:ext>
            </a:extLst>
          </p:cNvPr>
          <p:cNvSpPr txBox="1"/>
          <p:nvPr/>
        </p:nvSpPr>
        <p:spPr>
          <a:xfrm>
            <a:off x="2499783" y="3230441"/>
            <a:ext cx="108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Ascendent a l’inici, llarg i greu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32D68CA-E0FA-B144-B997-EF99852DD006}"/>
              </a:ext>
            </a:extLst>
          </p:cNvPr>
          <p:cNvSpPr txBox="1"/>
          <p:nvPr/>
        </p:nvSpPr>
        <p:spPr>
          <a:xfrm>
            <a:off x="4092225" y="3228945"/>
            <a:ext cx="108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Ascendent a l’inici, curt i agut</a:t>
            </a:r>
          </a:p>
        </p:txBody>
      </p:sp>
      <p:pic>
        <p:nvPicPr>
          <p:cNvPr id="23" name="Online Media 18" descr="XC526342 - Gadwall - Mareca strepera">
            <a:hlinkClick r:id="" action="ppaction://media"/>
            <a:extLst>
              <a:ext uri="{FF2B5EF4-FFF2-40B4-BE49-F238E27FC236}">
                <a16:creationId xmlns:a16="http://schemas.microsoft.com/office/drawing/2014/main" xmlns="" id="{3749C9ED-5CE1-124C-8734-4F42FBBFAD3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2797" y="5726299"/>
            <a:ext cx="369332" cy="369332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A1655ED-8153-A14A-B4A8-8D51A812E21B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35" t="-826" r="16849" b="-12468"/>
          <a:stretch/>
        </p:blipFill>
        <p:spPr>
          <a:xfrm>
            <a:off x="692675" y="4194344"/>
            <a:ext cx="1470770" cy="1468970"/>
          </a:xfrm>
          <a:prstGeom prst="ellips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6D2FF23-3F69-354F-887A-82AEAF05C1EB}"/>
              </a:ext>
            </a:extLst>
          </p:cNvPr>
          <p:cNvSpPr txBox="1"/>
          <p:nvPr/>
        </p:nvSpPr>
        <p:spPr>
          <a:xfrm>
            <a:off x="744768" y="3933057"/>
            <a:ext cx="1366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Reclam </a:t>
            </a:r>
            <a:r>
              <a:rPr lang="ca-ES" sz="1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strepera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9293C77-2812-B343-9E6B-4A45BAB3AA0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93" t="350" r="8436" b="-9435"/>
          <a:stretch/>
        </p:blipFill>
        <p:spPr>
          <a:xfrm>
            <a:off x="2315456" y="4194160"/>
            <a:ext cx="1454813" cy="1456880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8" name="Online Media 20" descr="XC432770 - Eurasian Wigeon - Mareca penelope_alarmcall">
            <a:hlinkClick r:id="" action="ppaction://media"/>
            <a:extLst>
              <a:ext uri="{FF2B5EF4-FFF2-40B4-BE49-F238E27FC236}">
                <a16:creationId xmlns:a16="http://schemas.microsoft.com/office/drawing/2014/main" xmlns="" id="{0F0300CE-A6E4-BD45-A144-FDB4A26EBFA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854849" y="5731513"/>
            <a:ext cx="369331" cy="369331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7980D02-1CB3-7D4B-8E6B-DA6005E85BBA}"/>
              </a:ext>
            </a:extLst>
          </p:cNvPr>
          <p:cNvSpPr txBox="1"/>
          <p:nvPr/>
        </p:nvSpPr>
        <p:spPr>
          <a:xfrm>
            <a:off x="2226583" y="3933056"/>
            <a:ext cx="1635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Alarma femella </a:t>
            </a:r>
            <a:r>
              <a:rPr lang="ca-ES" sz="1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penelope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26A8E94-8EA8-E44D-9195-A4623F5E778E}"/>
              </a:ext>
            </a:extLst>
          </p:cNvPr>
          <p:cNvSpPr txBox="1"/>
          <p:nvPr/>
        </p:nvSpPr>
        <p:spPr>
          <a:xfrm>
            <a:off x="884979" y="6158616"/>
            <a:ext cx="108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Relativament agut, curt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629EC47-6D8F-B14D-92B8-E1C60713B115}"/>
              </a:ext>
            </a:extLst>
          </p:cNvPr>
          <p:cNvSpPr txBox="1"/>
          <p:nvPr/>
        </p:nvSpPr>
        <p:spPr>
          <a:xfrm>
            <a:off x="2496434" y="6181317"/>
            <a:ext cx="108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Més greu i llarg que strepera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969CE3D-D7C0-474D-B65B-B3C69E5CECD4}"/>
              </a:ext>
            </a:extLst>
          </p:cNvPr>
          <p:cNvSpPr txBox="1"/>
          <p:nvPr/>
        </p:nvSpPr>
        <p:spPr>
          <a:xfrm rot="16200000">
            <a:off x="-540986" y="1895426"/>
            <a:ext cx="1884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Sonogrames horitzontals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ACF3A0D-BC01-084A-B280-40189B28285B}"/>
              </a:ext>
            </a:extLst>
          </p:cNvPr>
          <p:cNvSpPr txBox="1"/>
          <p:nvPr/>
        </p:nvSpPr>
        <p:spPr>
          <a:xfrm rot="16200000">
            <a:off x="-540986" y="4784100"/>
            <a:ext cx="1884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Sonogrames verticals</a:t>
            </a:r>
          </a:p>
        </p:txBody>
      </p:sp>
    </p:spTree>
    <p:extLst>
      <p:ext uri="{BB962C8B-B14F-4D97-AF65-F5344CB8AC3E}">
        <p14:creationId xmlns:p14="http://schemas.microsoft.com/office/powerpoint/2010/main" val="297415602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05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8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84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4E2199-E291-7942-8DFB-AB46C35E23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0"/>
          <a:stretch/>
        </p:blipFill>
        <p:spPr>
          <a:xfrm>
            <a:off x="620853" y="1416051"/>
            <a:ext cx="5463315" cy="1796925"/>
          </a:xfrm>
          <a:prstGeom prst="rect">
            <a:avLst/>
          </a:prstGeom>
        </p:spPr>
      </p:pic>
      <p:sp>
        <p:nvSpPr>
          <p:cNvPr id="131" name="Pinsà comú. Fringillia coelebs"/>
          <p:cNvSpPr txBox="1">
            <a:spLocks noGrp="1"/>
          </p:cNvSpPr>
          <p:nvPr>
            <p:ph type="title"/>
          </p:nvPr>
        </p:nvSpPr>
        <p:spPr>
          <a:xfrm>
            <a:off x="251520" y="356107"/>
            <a:ext cx="6300191" cy="69320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ca-E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Morell de plomall. </a:t>
            </a:r>
            <a:r>
              <a:rPr lang="ca-ES" sz="2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Aythya fuligula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1D2C92F-9089-5E49-AB50-0BBB2FF78571}"/>
              </a:ext>
            </a:extLst>
          </p:cNvPr>
          <p:cNvCxnSpPr>
            <a:cxnSpLocks/>
          </p:cNvCxnSpPr>
          <p:nvPr/>
        </p:nvCxnSpPr>
        <p:spPr>
          <a:xfrm>
            <a:off x="376244" y="980728"/>
            <a:ext cx="57799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05E0356-2AD7-C24C-8D8D-B4EF4BA9326E}"/>
              </a:ext>
            </a:extLst>
          </p:cNvPr>
          <p:cNvSpPr txBox="1"/>
          <p:nvPr/>
        </p:nvSpPr>
        <p:spPr>
          <a:xfrm rot="16200000">
            <a:off x="-505852" y="2098141"/>
            <a:ext cx="188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Reclam de vol</a:t>
            </a:r>
          </a:p>
        </p:txBody>
      </p:sp>
      <p:pic>
        <p:nvPicPr>
          <p:cNvPr id="8" name="Online Media 7" descr="XC523618 - Tufted Duck - Aythya fuligula">
            <a:hlinkClick r:id="" action="ppaction://media"/>
            <a:extLst>
              <a:ext uri="{FF2B5EF4-FFF2-40B4-BE49-F238E27FC236}">
                <a16:creationId xmlns:a16="http://schemas.microsoft.com/office/drawing/2014/main" xmlns="" id="{52FE7C74-1E27-A24F-B2E5-AB9D57D90D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82015" y="1423197"/>
            <a:ext cx="513061" cy="513061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3C1183E-6A9A-DC44-87B7-5655E05B96B1}"/>
              </a:ext>
            </a:extLst>
          </p:cNvPr>
          <p:cNvSpPr txBox="1"/>
          <p:nvPr/>
        </p:nvSpPr>
        <p:spPr>
          <a:xfrm>
            <a:off x="971600" y="3794682"/>
            <a:ext cx="51470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Reclam en vol, aparentment, d’ambdós sexes. </a:t>
            </a:r>
            <a:r>
              <a:rPr lang="ca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De longitud variable però en general en direcció descendent.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1E40F0F4-5315-A64D-B9C6-F737191996D8}"/>
              </a:ext>
            </a:extLst>
          </p:cNvPr>
          <p:cNvCxnSpPr/>
          <p:nvPr/>
        </p:nvCxnSpPr>
        <p:spPr>
          <a:xfrm>
            <a:off x="3059832" y="3429000"/>
            <a:ext cx="360040" cy="720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9E6A90B9-FE6C-8745-8A40-762126AC13A8}"/>
              </a:ext>
            </a:extLst>
          </p:cNvPr>
          <p:cNvCxnSpPr/>
          <p:nvPr/>
        </p:nvCxnSpPr>
        <p:spPr>
          <a:xfrm>
            <a:off x="3995936" y="3416576"/>
            <a:ext cx="360040" cy="720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876A1BE7-8F66-2D44-92A8-CF3CCD3A278C}"/>
              </a:ext>
            </a:extLst>
          </p:cNvPr>
          <p:cNvCxnSpPr/>
          <p:nvPr/>
        </p:nvCxnSpPr>
        <p:spPr>
          <a:xfrm>
            <a:off x="3131840" y="4077072"/>
            <a:ext cx="360040" cy="720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AFA8077-5BD1-B446-87A8-0007108BA8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3" r="47559"/>
          <a:stretch/>
        </p:blipFill>
        <p:spPr>
          <a:xfrm>
            <a:off x="6547036" y="-1"/>
            <a:ext cx="2596963" cy="6861455"/>
          </a:xfrm>
          <a:prstGeom prst="rect">
            <a:avLst/>
          </a:prstGeom>
        </p:spPr>
      </p:pic>
      <p:sp>
        <p:nvSpPr>
          <p:cNvPr id="23" name="Pinsà comú. Fringillia coelebs">
            <a:extLst>
              <a:ext uri="{FF2B5EF4-FFF2-40B4-BE49-F238E27FC236}">
                <a16:creationId xmlns:a16="http://schemas.microsoft.com/office/drawing/2014/main" xmlns="" id="{21431EB1-D140-8344-99DA-DD98BF3ED0B4}"/>
              </a:ext>
            </a:extLst>
          </p:cNvPr>
          <p:cNvSpPr txBox="1">
            <a:spLocks/>
          </p:cNvSpPr>
          <p:nvPr/>
        </p:nvSpPr>
        <p:spPr>
          <a:xfrm>
            <a:off x="2315195" y="4582554"/>
            <a:ext cx="2714999" cy="6932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Morell xocolater</a:t>
            </a:r>
            <a:r>
              <a:rPr lang="ca-E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pPr algn="l"/>
            <a:r>
              <a:rPr lang="ca-ES" sz="1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Aythya nyroca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F459A86-283E-0D46-9683-4112C1A768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001" y="4582553"/>
            <a:ext cx="1830296" cy="1828017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1F2CA23-87EA-5B41-9787-32C041DA1B8F}"/>
              </a:ext>
            </a:extLst>
          </p:cNvPr>
          <p:cNvSpPr txBox="1"/>
          <p:nvPr/>
        </p:nvSpPr>
        <p:spPr>
          <a:xfrm>
            <a:off x="2315195" y="5305196"/>
            <a:ext cx="16148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Descendent com </a:t>
            </a:r>
            <a:r>
              <a:rPr lang="ca-ES" sz="125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fuligula</a:t>
            </a:r>
            <a:r>
              <a:rPr lang="ca-ES" sz="12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a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però amb una petita modulació a l’inici.</a:t>
            </a:r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xmlns="" id="{A8C47042-DCFE-0E49-A045-204A197340B2}"/>
              </a:ext>
            </a:extLst>
          </p:cNvPr>
          <p:cNvSpPr/>
          <p:nvPr/>
        </p:nvSpPr>
        <p:spPr>
          <a:xfrm>
            <a:off x="2125939" y="4477154"/>
            <a:ext cx="189256" cy="2045466"/>
          </a:xfrm>
          <a:prstGeom prst="leftBracke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7" name="Left Bracket 26">
            <a:extLst>
              <a:ext uri="{FF2B5EF4-FFF2-40B4-BE49-F238E27FC236}">
                <a16:creationId xmlns:a16="http://schemas.microsoft.com/office/drawing/2014/main" xmlns="" id="{D620095D-43F8-F04E-98E9-FF89A11DDDCF}"/>
              </a:ext>
            </a:extLst>
          </p:cNvPr>
          <p:cNvSpPr/>
          <p:nvPr/>
        </p:nvSpPr>
        <p:spPr>
          <a:xfrm flipH="1">
            <a:off x="6046687" y="4469778"/>
            <a:ext cx="189256" cy="2045466"/>
          </a:xfrm>
          <a:prstGeom prst="leftBracke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82633202-D7AF-0747-B7B9-C5CDEF73FD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46" t="26035" r="20516" b="55520"/>
          <a:stretch/>
        </p:blipFill>
        <p:spPr>
          <a:xfrm>
            <a:off x="3748591" y="5949754"/>
            <a:ext cx="607385" cy="589242"/>
          </a:xfrm>
          <a:prstGeom prst="ellipse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-83" r="68762" b="2440"/>
          <a:stretch/>
        </p:blipFill>
        <p:spPr>
          <a:xfrm>
            <a:off x="6547036" y="-30489"/>
            <a:ext cx="2596964" cy="688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1608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8" t="214" r="43831" b="-214"/>
          <a:stretch/>
        </p:blipFill>
        <p:spPr>
          <a:xfrm>
            <a:off x="6547036" y="-12438"/>
            <a:ext cx="2596964" cy="68704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BF2AB37-F317-844F-AE4F-B24488B5D3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0"/>
          <a:stretch/>
        </p:blipFill>
        <p:spPr>
          <a:xfrm>
            <a:off x="620853" y="1416050"/>
            <a:ext cx="5455323" cy="1796925"/>
          </a:xfrm>
          <a:prstGeom prst="rect">
            <a:avLst/>
          </a:prstGeom>
        </p:spPr>
      </p:pic>
      <p:sp>
        <p:nvSpPr>
          <p:cNvPr id="131" name="Pinsà comú. Fringillia coelebs"/>
          <p:cNvSpPr txBox="1">
            <a:spLocks noGrp="1"/>
          </p:cNvSpPr>
          <p:nvPr>
            <p:ph type="title"/>
          </p:nvPr>
        </p:nvSpPr>
        <p:spPr>
          <a:xfrm>
            <a:off x="251520" y="356107"/>
            <a:ext cx="6300191" cy="69320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ca-E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Morell cap-roig. </a:t>
            </a:r>
            <a:r>
              <a:rPr lang="ca-ES" sz="2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Aythya ferina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1D2C92F-9089-5E49-AB50-0BBB2FF78571}"/>
              </a:ext>
            </a:extLst>
          </p:cNvPr>
          <p:cNvCxnSpPr>
            <a:cxnSpLocks/>
          </p:cNvCxnSpPr>
          <p:nvPr/>
        </p:nvCxnSpPr>
        <p:spPr>
          <a:xfrm>
            <a:off x="376244" y="980728"/>
            <a:ext cx="57799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05E0356-2AD7-C24C-8D8D-B4EF4BA9326E}"/>
              </a:ext>
            </a:extLst>
          </p:cNvPr>
          <p:cNvSpPr txBox="1"/>
          <p:nvPr/>
        </p:nvSpPr>
        <p:spPr>
          <a:xfrm rot="16200000">
            <a:off x="-505852" y="2098141"/>
            <a:ext cx="188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Reclam de vol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3C1183E-6A9A-DC44-87B7-5655E05B96B1}"/>
              </a:ext>
            </a:extLst>
          </p:cNvPr>
          <p:cNvSpPr txBox="1"/>
          <p:nvPr/>
        </p:nvSpPr>
        <p:spPr>
          <a:xfrm>
            <a:off x="899592" y="3167561"/>
            <a:ext cx="51470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Reclam en vol, aparentment, d’ambdós sexes. </a:t>
            </a:r>
            <a:r>
              <a:rPr lang="ca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So més potent que </a:t>
            </a:r>
            <a:r>
              <a:rPr lang="ca-ES" sz="125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fuligula</a:t>
            </a:r>
            <a:r>
              <a:rPr lang="ca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, no descendent, inclús lleugerament ascendent.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1E40F0F4-5315-A64D-B9C6-F737191996D8}"/>
              </a:ext>
            </a:extLst>
          </p:cNvPr>
          <p:cNvCxnSpPr>
            <a:cxnSpLocks/>
          </p:cNvCxnSpPr>
          <p:nvPr/>
        </p:nvCxnSpPr>
        <p:spPr>
          <a:xfrm>
            <a:off x="2873713" y="2825459"/>
            <a:ext cx="36613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Online Media 6" descr="XC138166 - Common Pochard - Aythya ferina">
            <a:hlinkClick r:id="" action="ppaction://media"/>
            <a:extLst>
              <a:ext uri="{FF2B5EF4-FFF2-40B4-BE49-F238E27FC236}">
                <a16:creationId xmlns:a16="http://schemas.microsoft.com/office/drawing/2014/main" xmlns="" id="{37B7B656-C54B-0D49-AA6D-818E8C5679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82015" y="1421106"/>
            <a:ext cx="513061" cy="513061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418F0BAA-E3DE-2E46-9BA2-486BD105F928}"/>
              </a:ext>
            </a:extLst>
          </p:cNvPr>
          <p:cNvCxnSpPr>
            <a:cxnSpLocks/>
          </p:cNvCxnSpPr>
          <p:nvPr/>
        </p:nvCxnSpPr>
        <p:spPr>
          <a:xfrm>
            <a:off x="3491880" y="2825459"/>
            <a:ext cx="36613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131846D7-36AF-C142-B5A3-9FBF556F655E}"/>
              </a:ext>
            </a:extLst>
          </p:cNvPr>
          <p:cNvCxnSpPr>
            <a:cxnSpLocks/>
          </p:cNvCxnSpPr>
          <p:nvPr/>
        </p:nvCxnSpPr>
        <p:spPr>
          <a:xfrm flipV="1">
            <a:off x="4321710" y="2780928"/>
            <a:ext cx="356564" cy="121870"/>
          </a:xfrm>
          <a:prstGeom prst="straightConnector1">
            <a:avLst/>
          </a:prstGeom>
          <a:ln w="28575">
            <a:solidFill>
              <a:schemeClr val="accent2">
                <a:shade val="95000"/>
                <a:satMod val="105000"/>
                <a:alpha val="61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13830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insà comú. Fringillia coelebs"/>
          <p:cNvSpPr txBox="1">
            <a:spLocks noGrp="1"/>
          </p:cNvSpPr>
          <p:nvPr>
            <p:ph type="title"/>
          </p:nvPr>
        </p:nvSpPr>
        <p:spPr>
          <a:xfrm>
            <a:off x="251520" y="356107"/>
            <a:ext cx="6300191" cy="69320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ca-E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Xibec. </a:t>
            </a:r>
            <a:r>
              <a:rPr lang="ca-ES" sz="2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Netta rufina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1D2C92F-9089-5E49-AB50-0BBB2FF78571}"/>
              </a:ext>
            </a:extLst>
          </p:cNvPr>
          <p:cNvCxnSpPr>
            <a:cxnSpLocks/>
          </p:cNvCxnSpPr>
          <p:nvPr/>
        </p:nvCxnSpPr>
        <p:spPr>
          <a:xfrm>
            <a:off x="376244" y="980728"/>
            <a:ext cx="57799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05E0356-2AD7-C24C-8D8D-B4EF4BA9326E}"/>
              </a:ext>
            </a:extLst>
          </p:cNvPr>
          <p:cNvSpPr txBox="1"/>
          <p:nvPr/>
        </p:nvSpPr>
        <p:spPr>
          <a:xfrm rot="16200000">
            <a:off x="-505852" y="2098141"/>
            <a:ext cx="188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Reclam de vol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3C1183E-6A9A-DC44-87B7-5655E05B96B1}"/>
              </a:ext>
            </a:extLst>
          </p:cNvPr>
          <p:cNvSpPr txBox="1"/>
          <p:nvPr/>
        </p:nvSpPr>
        <p:spPr>
          <a:xfrm>
            <a:off x="899592" y="3284984"/>
            <a:ext cx="51470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Reclam en vol, aparentment, d’ambdós sexes. </a:t>
            </a:r>
            <a:r>
              <a:rPr lang="ca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Un conjunt de notes molt curtes, amb dues petites modulacions.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5662AA-EAAD-F24A-ADC0-DB6C178A72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6" r="23063"/>
          <a:stretch/>
        </p:blipFill>
        <p:spPr>
          <a:xfrm>
            <a:off x="6547034" y="-3456"/>
            <a:ext cx="2596965" cy="68579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A1EC9FC-340A-5C4C-9366-CD5578C548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5"/>
          <a:stretch/>
        </p:blipFill>
        <p:spPr>
          <a:xfrm>
            <a:off x="679269" y="1395672"/>
            <a:ext cx="4738812" cy="1817303"/>
          </a:xfrm>
          <a:prstGeom prst="rect">
            <a:avLst/>
          </a:prstGeom>
        </p:spPr>
      </p:pic>
      <p:pic>
        <p:nvPicPr>
          <p:cNvPr id="5" name="Online Media 4" descr="XC365646 - Red-crested Pochard - Netta rufina">
            <a:hlinkClick r:id="" action="ppaction://media"/>
            <a:extLst>
              <a:ext uri="{FF2B5EF4-FFF2-40B4-BE49-F238E27FC236}">
                <a16:creationId xmlns:a16="http://schemas.microsoft.com/office/drawing/2014/main" xmlns="" id="{22241293-1413-CE4C-813E-EE95654B1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05020" y="1408876"/>
            <a:ext cx="513061" cy="513061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DD2405-8FC2-6544-8B93-B164385410F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97" t="2002" r="13497" b="-2002"/>
          <a:stretch/>
        </p:blipFill>
        <p:spPr>
          <a:xfrm>
            <a:off x="3422869" y="3671640"/>
            <a:ext cx="2718462" cy="2635456"/>
          </a:xfrm>
          <a:prstGeom prst="ellips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21" name="Freeform 20">
            <a:extLst>
              <a:ext uri="{FF2B5EF4-FFF2-40B4-BE49-F238E27FC236}">
                <a16:creationId xmlns:a16="http://schemas.microsoft.com/office/drawing/2014/main" xmlns="" id="{5725B25B-AC6B-5F45-8E5F-FF45E02F6770}"/>
              </a:ext>
            </a:extLst>
          </p:cNvPr>
          <p:cNvSpPr/>
          <p:nvPr/>
        </p:nvSpPr>
        <p:spPr>
          <a:xfrm rot="20044594" flipH="1">
            <a:off x="3315192" y="3488677"/>
            <a:ext cx="930626" cy="2192629"/>
          </a:xfrm>
          <a:custGeom>
            <a:avLst/>
            <a:gdLst>
              <a:gd name="connsiteX0" fmla="*/ 295633 w 358269"/>
              <a:gd name="connsiteY0" fmla="*/ 0 h 776896"/>
              <a:gd name="connsiteX1" fmla="*/ 336884 w 358269"/>
              <a:gd name="connsiteY1" fmla="*/ 385010 h 776896"/>
              <a:gd name="connsiteX2" fmla="*/ 0 w 358269"/>
              <a:gd name="connsiteY2" fmla="*/ 776896 h 776896"/>
              <a:gd name="connsiteX3" fmla="*/ 0 w 358269"/>
              <a:gd name="connsiteY3" fmla="*/ 776896 h 77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269" h="776896">
                <a:moveTo>
                  <a:pt x="295633" y="0"/>
                </a:moveTo>
                <a:cubicBezTo>
                  <a:pt x="340894" y="127763"/>
                  <a:pt x="386156" y="255527"/>
                  <a:pt x="336884" y="385010"/>
                </a:cubicBezTo>
                <a:cubicBezTo>
                  <a:pt x="287612" y="514493"/>
                  <a:pt x="0" y="776896"/>
                  <a:pt x="0" y="776896"/>
                </a:cubicBezTo>
                <a:lnTo>
                  <a:pt x="0" y="776896"/>
                </a:lnTo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7" r="28583"/>
          <a:stretch/>
        </p:blipFill>
        <p:spPr>
          <a:xfrm>
            <a:off x="6547034" y="18957"/>
            <a:ext cx="2596965" cy="684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9302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5989BF3-AD49-594E-89B5-10EC3C033B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3" r="13815"/>
          <a:stretch/>
        </p:blipFill>
        <p:spPr>
          <a:xfrm>
            <a:off x="611561" y="1417403"/>
            <a:ext cx="5473328" cy="1800922"/>
          </a:xfrm>
          <a:prstGeom prst="rect">
            <a:avLst/>
          </a:prstGeom>
        </p:spPr>
      </p:pic>
      <p:sp>
        <p:nvSpPr>
          <p:cNvPr id="131" name="Pinsà comú. Fringillia coelebs"/>
          <p:cNvSpPr txBox="1">
            <a:spLocks noGrp="1"/>
          </p:cNvSpPr>
          <p:nvPr>
            <p:ph type="title"/>
          </p:nvPr>
        </p:nvSpPr>
        <p:spPr>
          <a:xfrm>
            <a:off x="251520" y="356107"/>
            <a:ext cx="6300191" cy="69320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ca-E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Ànec negre. </a:t>
            </a:r>
            <a:r>
              <a:rPr lang="ca-ES" sz="2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Melanitta nigra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1D2C92F-9089-5E49-AB50-0BBB2FF78571}"/>
              </a:ext>
            </a:extLst>
          </p:cNvPr>
          <p:cNvCxnSpPr>
            <a:cxnSpLocks/>
          </p:cNvCxnSpPr>
          <p:nvPr/>
        </p:nvCxnSpPr>
        <p:spPr>
          <a:xfrm>
            <a:off x="376244" y="980728"/>
            <a:ext cx="57799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05E0356-2AD7-C24C-8D8D-B4EF4BA9326E}"/>
              </a:ext>
            </a:extLst>
          </p:cNvPr>
          <p:cNvSpPr txBox="1"/>
          <p:nvPr/>
        </p:nvSpPr>
        <p:spPr>
          <a:xfrm rot="16200000">
            <a:off x="-505852" y="2098141"/>
            <a:ext cx="188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Reclam de vol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3C1183E-6A9A-DC44-87B7-5655E05B96B1}"/>
              </a:ext>
            </a:extLst>
          </p:cNvPr>
          <p:cNvSpPr txBox="1"/>
          <p:nvPr/>
        </p:nvSpPr>
        <p:spPr>
          <a:xfrm>
            <a:off x="876563" y="3284984"/>
            <a:ext cx="51470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Reclam molt característic</a:t>
            </a:r>
            <a:r>
              <a:rPr lang="ca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, molt diferent a </a:t>
            </a:r>
            <a:r>
              <a:rPr lang="ca-ES" sz="125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Melanitta fusca (aquest molt rarament reclama)</a:t>
            </a:r>
            <a:r>
              <a:rPr lang="ca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14AE51-D5C6-B14D-94B5-7F5889DEAC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9" r="33856"/>
          <a:stretch/>
        </p:blipFill>
        <p:spPr>
          <a:xfrm>
            <a:off x="6547035" y="-1"/>
            <a:ext cx="2596964" cy="6857993"/>
          </a:xfrm>
          <a:prstGeom prst="rect">
            <a:avLst/>
          </a:prstGeom>
        </p:spPr>
      </p:pic>
      <p:pic>
        <p:nvPicPr>
          <p:cNvPr id="4" name="Online Media 3" descr="XC470392 - Common Scoter - Melanitta nigra">
            <a:hlinkClick r:id="" action="ppaction://media"/>
            <a:extLst>
              <a:ext uri="{FF2B5EF4-FFF2-40B4-BE49-F238E27FC236}">
                <a16:creationId xmlns:a16="http://schemas.microsoft.com/office/drawing/2014/main" xmlns="" id="{5958F951-6784-7B43-9849-F3A6F6435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71827" y="1426345"/>
            <a:ext cx="513061" cy="513061"/>
          </a:xfrm>
          <a:prstGeom prst="ellipse">
            <a:avLst/>
          </a:prstGeom>
          <a:solidFill>
            <a:schemeClr val="tx1"/>
          </a:solidFill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3" t="-968" r="32682" b="-1"/>
          <a:stretch/>
        </p:blipFill>
        <p:spPr>
          <a:xfrm>
            <a:off x="6547034" y="-66428"/>
            <a:ext cx="2596965" cy="692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3654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89F41BE-2BDA-E547-80FA-5DA730EF56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1"/>
          <a:stretch/>
        </p:blipFill>
        <p:spPr>
          <a:xfrm>
            <a:off x="654004" y="1416050"/>
            <a:ext cx="5430164" cy="1796925"/>
          </a:xfrm>
          <a:prstGeom prst="rect">
            <a:avLst/>
          </a:prstGeom>
        </p:spPr>
      </p:pic>
      <p:sp>
        <p:nvSpPr>
          <p:cNvPr id="131" name="Pinsà comú. Fringillia coelebs"/>
          <p:cNvSpPr txBox="1">
            <a:spLocks noGrp="1"/>
          </p:cNvSpPr>
          <p:nvPr>
            <p:ph type="title"/>
          </p:nvPr>
        </p:nvSpPr>
        <p:spPr>
          <a:xfrm>
            <a:off x="251520" y="356107"/>
            <a:ext cx="6300191" cy="69320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ca-E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Bec de serra mitjà. </a:t>
            </a:r>
            <a:r>
              <a:rPr lang="ca-ES" sz="2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Mergus serrator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1D2C92F-9089-5E49-AB50-0BBB2FF78571}"/>
              </a:ext>
            </a:extLst>
          </p:cNvPr>
          <p:cNvCxnSpPr>
            <a:cxnSpLocks/>
          </p:cNvCxnSpPr>
          <p:nvPr/>
        </p:nvCxnSpPr>
        <p:spPr>
          <a:xfrm>
            <a:off x="376244" y="980728"/>
            <a:ext cx="57799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05E0356-2AD7-C24C-8D8D-B4EF4BA9326E}"/>
              </a:ext>
            </a:extLst>
          </p:cNvPr>
          <p:cNvSpPr txBox="1"/>
          <p:nvPr/>
        </p:nvSpPr>
        <p:spPr>
          <a:xfrm rot="16200000">
            <a:off x="-505852" y="2170149"/>
            <a:ext cx="188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Reclam de vol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3C1183E-6A9A-DC44-87B7-5655E05B96B1}"/>
              </a:ext>
            </a:extLst>
          </p:cNvPr>
          <p:cNvSpPr txBox="1"/>
          <p:nvPr/>
        </p:nvSpPr>
        <p:spPr>
          <a:xfrm>
            <a:off x="865140" y="3212976"/>
            <a:ext cx="514702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Molt similar a platyrhynchos</a:t>
            </a:r>
            <a:r>
              <a:rPr lang="ca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, lleugerament més curt</a:t>
            </a:r>
          </a:p>
        </p:txBody>
      </p:sp>
      <p:pic>
        <p:nvPicPr>
          <p:cNvPr id="8" name="Online Media 7" descr="XC424330 - Red-breasted Merganser - Mergus serrator">
            <a:hlinkClick r:id="" action="ppaction://media"/>
            <a:extLst>
              <a:ext uri="{FF2B5EF4-FFF2-40B4-BE49-F238E27FC236}">
                <a16:creationId xmlns:a16="http://schemas.microsoft.com/office/drawing/2014/main" xmlns="" id="{65D5C01C-B592-D749-8415-31A881C30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6173" y="1417403"/>
            <a:ext cx="513061" cy="513061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9" t="1072" r="34697" b="356"/>
          <a:stretch/>
        </p:blipFill>
        <p:spPr>
          <a:xfrm>
            <a:off x="6515352" y="0"/>
            <a:ext cx="2628648" cy="686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5022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ADFE2C-31E0-0D45-B559-D70C17789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82" y="1468000"/>
            <a:ext cx="5422848" cy="1196470"/>
          </a:xfrm>
          <a:prstGeom prst="rect">
            <a:avLst/>
          </a:prstGeom>
        </p:spPr>
      </p:pic>
      <p:sp>
        <p:nvSpPr>
          <p:cNvPr id="131" name="Pinsà comú. Fringillia coelebs"/>
          <p:cNvSpPr txBox="1">
            <a:spLocks noGrp="1"/>
          </p:cNvSpPr>
          <p:nvPr>
            <p:ph type="title"/>
          </p:nvPr>
        </p:nvSpPr>
        <p:spPr>
          <a:xfrm>
            <a:off x="251520" y="356107"/>
            <a:ext cx="6300191" cy="69320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ca-E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Altres</a:t>
            </a:r>
            <a:endParaRPr lang="ca-ES" sz="28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1D2C92F-9089-5E49-AB50-0BBB2FF78571}"/>
              </a:ext>
            </a:extLst>
          </p:cNvPr>
          <p:cNvCxnSpPr>
            <a:cxnSpLocks/>
          </p:cNvCxnSpPr>
          <p:nvPr/>
        </p:nvCxnSpPr>
        <p:spPr>
          <a:xfrm>
            <a:off x="376244" y="980728"/>
            <a:ext cx="57799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05E0356-2AD7-C24C-8D8D-B4EF4BA9326E}"/>
              </a:ext>
            </a:extLst>
          </p:cNvPr>
          <p:cNvSpPr txBox="1"/>
          <p:nvPr/>
        </p:nvSpPr>
        <p:spPr>
          <a:xfrm rot="16200000">
            <a:off x="-505852" y="1781157"/>
            <a:ext cx="188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latin typeface="Calibri Light" panose="020F0302020204030204" pitchFamily="34" charset="0"/>
                <a:cs typeface="Calibri Light" panose="020F0302020204030204" pitchFamily="34" charset="0"/>
              </a:rPr>
              <a:t>Batre d’ales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3C1183E-6A9A-DC44-87B7-5655E05B96B1}"/>
              </a:ext>
            </a:extLst>
          </p:cNvPr>
          <p:cNvSpPr txBox="1"/>
          <p:nvPr/>
        </p:nvSpPr>
        <p:spPr>
          <a:xfrm>
            <a:off x="780796" y="2765515"/>
            <a:ext cx="514702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Sovint podem detectar anàtides només pel </a:t>
            </a:r>
            <a:r>
              <a:rPr lang="ca-ES" sz="12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soroll de les ales al batre</a:t>
            </a:r>
            <a:r>
              <a:rPr lang="ca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. En Plaryrhynchos, per exemple, trobem la freqüència fonament d’aquests sons al voltant de 4 kHz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BA33145-9C77-EB4F-B51B-15D21D0C5F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7" t="259" r="44191" b="-259"/>
          <a:stretch/>
        </p:blipFill>
        <p:spPr>
          <a:xfrm>
            <a:off x="6551710" y="0"/>
            <a:ext cx="2592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4479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insà comú. Fringillia coelebs"/>
          <p:cNvSpPr txBox="1">
            <a:spLocks noGrp="1"/>
          </p:cNvSpPr>
          <p:nvPr>
            <p:ph type="title"/>
          </p:nvPr>
        </p:nvSpPr>
        <p:spPr>
          <a:xfrm>
            <a:off x="251520" y="356107"/>
            <a:ext cx="6300191" cy="69320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es-ES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Continguts</a:t>
            </a:r>
            <a:endParaRPr lang="ca-ES" sz="28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1D2C92F-9089-5E49-AB50-0BBB2FF78571}"/>
              </a:ext>
            </a:extLst>
          </p:cNvPr>
          <p:cNvCxnSpPr>
            <a:cxnSpLocks/>
          </p:cNvCxnSpPr>
          <p:nvPr/>
        </p:nvCxnSpPr>
        <p:spPr>
          <a:xfrm>
            <a:off x="376244" y="980728"/>
            <a:ext cx="498784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3C1183E-6A9A-DC44-87B7-5655E05B96B1}"/>
              </a:ext>
            </a:extLst>
          </p:cNvPr>
          <p:cNvSpPr txBox="1"/>
          <p:nvPr/>
        </p:nvSpPr>
        <p:spPr>
          <a:xfrm>
            <a:off x="277581" y="1052736"/>
            <a:ext cx="5001512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05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Gravacions</a:t>
            </a:r>
            <a:r>
              <a:rPr lang="es-ES" sz="10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05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extretes</a:t>
            </a:r>
            <a:r>
              <a:rPr lang="es-ES" sz="10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de Xeno-Canto.org  sota </a:t>
            </a:r>
            <a:r>
              <a:rPr lang="es-ES" sz="105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llicència</a:t>
            </a:r>
            <a:r>
              <a:rPr lang="es-ES" sz="10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05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Creative</a:t>
            </a:r>
            <a:r>
              <a:rPr lang="es-ES" sz="10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05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Commons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b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Autors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Fernand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Deroussen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, Francesco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Sottile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, Herman van der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Meer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Stein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 Ø.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Nilsen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, Tero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Linjama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, Jerome Fischer, Albert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Lastukhin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, Marco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Dragonetti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, Lars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Edenius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, 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Aat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Schaftenaar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Stanislas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Wroza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, Jordi Calvet, Ed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Pandolfino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, James P,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Teet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Sirotkin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Krzysztof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Deoniziak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, Albert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Lastukhin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Tychy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Hetmańska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 i Marie-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Lan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Taÿ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Pamart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endParaRPr lang="es-ES" sz="10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0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05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Imatges</a:t>
            </a:r>
            <a:r>
              <a:rPr lang="es-ES" sz="10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05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extretes</a:t>
            </a:r>
            <a:r>
              <a:rPr lang="es-ES" sz="10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s-ES" sz="105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Flickr.com</a:t>
            </a:r>
            <a:r>
              <a:rPr lang="es-ES" sz="10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sota </a:t>
            </a:r>
            <a:r>
              <a:rPr lang="es-ES" sz="105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llicència</a:t>
            </a:r>
            <a:r>
              <a:rPr lang="es-ES" sz="10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05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Creative</a:t>
            </a:r>
            <a:r>
              <a:rPr lang="es-ES" sz="10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05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Commons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b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Autors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rado_vaclav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pseudolapiz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photosumanta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nabok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holger_schramm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hj_cuper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edwynanderton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, brendan2010,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andrej_chudy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s-ES" sz="10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andrej_chudy</a:t>
            </a:r>
            <a:r>
              <a:rPr lang="es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, 74113421@N03</a:t>
            </a:r>
          </a:p>
          <a:p>
            <a:pPr algn="just"/>
            <a:endParaRPr lang="ca-ES" sz="10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9" name="Picture 7">
            <a:hlinkClick r:id="rId3"/>
            <a:extLst>
              <a:ext uri="{FF2B5EF4-FFF2-40B4-BE49-F238E27FC236}">
                <a16:creationId xmlns:a16="http://schemas.microsoft.com/office/drawing/2014/main" xmlns="" id="{DC07AF1E-E45C-C245-9BFA-DAB4C5C9AF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95" y="1096261"/>
            <a:ext cx="796801" cy="186750"/>
          </a:xfrm>
          <a:prstGeom prst="rect">
            <a:avLst/>
          </a:prstGeom>
        </p:spPr>
      </p:pic>
      <p:pic>
        <p:nvPicPr>
          <p:cNvPr id="20" name="Picture 8">
            <a:hlinkClick r:id="rId3"/>
            <a:extLst>
              <a:ext uri="{FF2B5EF4-FFF2-40B4-BE49-F238E27FC236}">
                <a16:creationId xmlns:a16="http://schemas.microsoft.com/office/drawing/2014/main" xmlns="" id="{850473D5-1906-1249-9DD4-7FC9158DE5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522170"/>
            <a:ext cx="796801" cy="186750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xmlns="" id="{6820568C-B61F-C64A-98E5-6989E4CC11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9" t="259" r="44191" b="414"/>
          <a:stretch/>
        </p:blipFill>
        <p:spPr>
          <a:xfrm>
            <a:off x="5635142" y="1592"/>
            <a:ext cx="3508858" cy="6856408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xmlns="" id="{CA72F3E0-2832-8E4B-8EBA-200D3DD5C5F6}"/>
              </a:ext>
            </a:extLst>
          </p:cNvPr>
          <p:cNvGrpSpPr/>
          <p:nvPr/>
        </p:nvGrpSpPr>
        <p:grpSpPr>
          <a:xfrm>
            <a:off x="271054" y="3717032"/>
            <a:ext cx="3076810" cy="749478"/>
            <a:chOff x="271054" y="3933056"/>
            <a:chExt cx="3076810" cy="749478"/>
          </a:xfrm>
        </p:grpSpPr>
        <p:sp>
          <p:nvSpPr>
            <p:cNvPr id="21" name="Pinsà comú. Fringillia coelebs">
              <a:extLst>
                <a:ext uri="{FF2B5EF4-FFF2-40B4-BE49-F238E27FC236}">
                  <a16:creationId xmlns:a16="http://schemas.microsoft.com/office/drawing/2014/main" xmlns="" id="{DA186731-C99C-BF4C-A817-5380D25B64DF}"/>
                </a:ext>
              </a:extLst>
            </p:cNvPr>
            <p:cNvSpPr txBox="1">
              <a:spLocks/>
            </p:cNvSpPr>
            <p:nvPr/>
          </p:nvSpPr>
          <p:spPr>
            <a:xfrm>
              <a:off x="271054" y="3933056"/>
              <a:ext cx="2500745" cy="45030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ca-E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Autors de les fitxes:</a:t>
              </a:r>
              <a:endParaRPr lang="ca-E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2" name="Pinsà comú. Fringillia coelebs">
              <a:extLst>
                <a:ext uri="{FF2B5EF4-FFF2-40B4-BE49-F238E27FC236}">
                  <a16:creationId xmlns:a16="http://schemas.microsoft.com/office/drawing/2014/main" xmlns="" id="{D71A23CC-68D8-9A4C-9A50-DB0F676197F9}"/>
                </a:ext>
              </a:extLst>
            </p:cNvPr>
            <p:cNvSpPr txBox="1">
              <a:spLocks/>
            </p:cNvSpPr>
            <p:nvPr/>
          </p:nvSpPr>
          <p:spPr>
            <a:xfrm>
              <a:off x="271054" y="4232226"/>
              <a:ext cx="3076810" cy="45030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ca-E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Oriol Baena i Robert Manzano </a:t>
              </a:r>
              <a:endParaRPr lang="ca-E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30" name="Picture 8">
            <a:hlinkClick r:id="rId3"/>
            <a:extLst>
              <a:ext uri="{FF2B5EF4-FFF2-40B4-BE49-F238E27FC236}">
                <a16:creationId xmlns:a16="http://schemas.microsoft.com/office/drawing/2014/main" xmlns="" id="{FC09FE4E-72E9-5C4D-A010-9F1C7DB5FE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44" y="4346160"/>
            <a:ext cx="498469" cy="116829"/>
          </a:xfrm>
          <a:prstGeom prst="rect">
            <a:avLst/>
          </a:prstGeom>
        </p:spPr>
      </p:pic>
      <p:grpSp>
        <p:nvGrpSpPr>
          <p:cNvPr id="31" name="Grupo 30">
            <a:extLst>
              <a:ext uri="{FF2B5EF4-FFF2-40B4-BE49-F238E27FC236}">
                <a16:creationId xmlns:a16="http://schemas.microsoft.com/office/drawing/2014/main" xmlns="" id="{A2B62FE9-3E1B-1045-8C34-FE20DE2AD02A}"/>
              </a:ext>
            </a:extLst>
          </p:cNvPr>
          <p:cNvGrpSpPr/>
          <p:nvPr/>
        </p:nvGrpSpPr>
        <p:grpSpPr>
          <a:xfrm>
            <a:off x="263434" y="4581128"/>
            <a:ext cx="5056495" cy="1691385"/>
            <a:chOff x="263434" y="4581128"/>
            <a:chExt cx="5056495" cy="1691385"/>
          </a:xfrm>
        </p:grpSpPr>
        <p:sp>
          <p:nvSpPr>
            <p:cNvPr id="32" name="Pinsà comú. Fringillia coelebs">
              <a:extLst>
                <a:ext uri="{FF2B5EF4-FFF2-40B4-BE49-F238E27FC236}">
                  <a16:creationId xmlns:a16="http://schemas.microsoft.com/office/drawing/2014/main" xmlns="" id="{7A863CDC-57F3-A240-B4D6-4C0C87837026}"/>
                </a:ext>
              </a:extLst>
            </p:cNvPr>
            <p:cNvSpPr txBox="1">
              <a:spLocks/>
            </p:cNvSpPr>
            <p:nvPr/>
          </p:nvSpPr>
          <p:spPr>
            <a:xfrm>
              <a:off x="263434" y="4581128"/>
              <a:ext cx="2500745" cy="45030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ca-E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Amb el suport econòmic de</a:t>
              </a:r>
              <a:endParaRPr lang="ca-E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33" name="Picture 8">
              <a:extLst>
                <a:ext uri="{FF2B5EF4-FFF2-40B4-BE49-F238E27FC236}">
                  <a16:creationId xmlns:a16="http://schemas.microsoft.com/office/drawing/2014/main" xmlns="" id="{5DB60399-1348-624B-B346-F4AC5927D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8172" y="4942152"/>
              <a:ext cx="1880967" cy="936377"/>
            </a:xfrm>
            <a:prstGeom prst="rect">
              <a:avLst/>
            </a:prstGeom>
          </p:spPr>
        </p:pic>
        <p:sp>
          <p:nvSpPr>
            <p:cNvPr id="34" name="Pinsà comú. Fringillia coelebs">
              <a:extLst>
                <a:ext uri="{FF2B5EF4-FFF2-40B4-BE49-F238E27FC236}">
                  <a16:creationId xmlns:a16="http://schemas.microsoft.com/office/drawing/2014/main" xmlns="" id="{B1049EA8-C7DF-F142-BD97-65C94ACA10C7}"/>
                </a:ext>
              </a:extLst>
            </p:cNvPr>
            <p:cNvSpPr txBox="1">
              <a:spLocks/>
            </p:cNvSpPr>
            <p:nvPr/>
          </p:nvSpPr>
          <p:spPr>
            <a:xfrm>
              <a:off x="3268235" y="4581128"/>
              <a:ext cx="1483375" cy="45030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ca-E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Amb la col·laboració</a:t>
              </a:r>
              <a:endParaRPr lang="ca-E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35" name="Picture 10">
              <a:extLst>
                <a:ext uri="{FF2B5EF4-FFF2-40B4-BE49-F238E27FC236}">
                  <a16:creationId xmlns:a16="http://schemas.microsoft.com/office/drawing/2014/main" xmlns="" id="{BEFA8305-1C73-6D47-AABF-352775A48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0" t="13439" r="5113" b="15691"/>
            <a:stretch/>
          </p:blipFill>
          <p:spPr>
            <a:xfrm>
              <a:off x="3196227" y="4925630"/>
              <a:ext cx="2123702" cy="655740"/>
            </a:xfrm>
            <a:prstGeom prst="rect">
              <a:avLst/>
            </a:prstGeom>
          </p:spPr>
        </p:pic>
        <p:pic>
          <p:nvPicPr>
            <p:cNvPr id="36" name="Picture 11">
              <a:extLst>
                <a:ext uri="{FF2B5EF4-FFF2-40B4-BE49-F238E27FC236}">
                  <a16:creationId xmlns:a16="http://schemas.microsoft.com/office/drawing/2014/main" xmlns="" id="{B9B39327-8EB9-0745-AB90-37DE46DD3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620" y="4968766"/>
              <a:ext cx="869383" cy="936377"/>
            </a:xfrm>
            <a:prstGeom prst="rect">
              <a:avLst/>
            </a:prstGeom>
          </p:spPr>
        </p:pic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xmlns="" id="{808E3822-A62D-D04C-9C73-68BB2C166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455" y="5931045"/>
              <a:ext cx="1008643" cy="341468"/>
            </a:xfrm>
            <a:prstGeom prst="rect">
              <a:avLst/>
            </a:prstGeom>
          </p:spPr>
        </p:pic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xmlns="" id="{74A9B046-8EC3-D440-9AFD-BCA8AF843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289" y="6040704"/>
              <a:ext cx="1507874" cy="215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602106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84207EEE-3B78-744D-8C07-CB44308B30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7" t="259" r="44191" b="626"/>
          <a:stretch/>
        </p:blipFill>
        <p:spPr>
          <a:xfrm>
            <a:off x="6551708" y="0"/>
            <a:ext cx="2592291" cy="6858000"/>
          </a:xfrm>
          <a:prstGeom prst="rect">
            <a:avLst/>
          </a:prstGeom>
        </p:spPr>
      </p:pic>
      <p:sp>
        <p:nvSpPr>
          <p:cNvPr id="131" name="Pinsà comú. Fringillia coelebs"/>
          <p:cNvSpPr txBox="1">
            <a:spLocks noGrp="1"/>
          </p:cNvSpPr>
          <p:nvPr>
            <p:ph type="title"/>
          </p:nvPr>
        </p:nvSpPr>
        <p:spPr>
          <a:xfrm>
            <a:off x="251520" y="356107"/>
            <a:ext cx="6300191" cy="69320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ca-E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Aspectes a tenir en compte</a:t>
            </a:r>
            <a:endParaRPr lang="ca-ES" sz="28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1D2C92F-9089-5E49-AB50-0BBB2FF78571}"/>
              </a:ext>
            </a:extLst>
          </p:cNvPr>
          <p:cNvCxnSpPr>
            <a:cxnSpLocks/>
          </p:cNvCxnSpPr>
          <p:nvPr/>
        </p:nvCxnSpPr>
        <p:spPr>
          <a:xfrm>
            <a:off x="376244" y="980728"/>
            <a:ext cx="57799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20">
            <a:extLst>
              <a:ext uri="{FF2B5EF4-FFF2-40B4-BE49-F238E27FC236}">
                <a16:creationId xmlns:a16="http://schemas.microsoft.com/office/drawing/2014/main" xmlns="" id="{FB5B325B-06AE-654D-AB80-A4B15A211708}"/>
              </a:ext>
            </a:extLst>
          </p:cNvPr>
          <p:cNvSpPr txBox="1"/>
          <p:nvPr/>
        </p:nvSpPr>
        <p:spPr>
          <a:xfrm>
            <a:off x="539552" y="1196752"/>
            <a:ext cx="5544616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ca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Les conclusions exposades aquí deriven de l’anàlisi de reclams en vol, extrets majoritàriament de Xeno-Canto, amb les limitacions que això pot comportar: identificacions incorrectes, gravacions de vols diürns, escassetat de gravacions per algunes espècies o variacions geogràfiques.</a:t>
            </a:r>
          </a:p>
          <a:p>
            <a:pPr marL="342900" indent="-342900" algn="just">
              <a:buFont typeface="+mj-lt"/>
              <a:buAutoNum type="arabicPeriod"/>
            </a:pPr>
            <a:endParaRPr lang="ca-ES" sz="12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ca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Els reclams a identificar poden diferir dels exposats aquí a causa de: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ca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Absència d’harmònics: harmònics febles s’atenuen més fàcilment.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ca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Absència de parts febles de la nota: inicis i finals de les notes acostumen a ser més febles i, per tant, més fàcil d’atenuar-se.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es-ES" sz="12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Reclams</a:t>
            </a:r>
            <a:r>
              <a:rPr lang="es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2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més</a:t>
            </a:r>
            <a:r>
              <a:rPr lang="es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 simples: </a:t>
            </a:r>
            <a:r>
              <a:rPr lang="es-ES" sz="12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és</a:t>
            </a:r>
            <a:r>
              <a:rPr lang="es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2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possible</a:t>
            </a:r>
            <a:r>
              <a:rPr lang="es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 que </a:t>
            </a:r>
            <a:r>
              <a:rPr lang="es-ES" sz="12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els</a:t>
            </a:r>
            <a:r>
              <a:rPr lang="es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2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reclams</a:t>
            </a:r>
            <a:r>
              <a:rPr lang="es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2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nocturns</a:t>
            </a:r>
            <a:r>
              <a:rPr lang="es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2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continguin</a:t>
            </a:r>
            <a:r>
              <a:rPr lang="es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2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menys</a:t>
            </a:r>
            <a:r>
              <a:rPr lang="es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 notes que </a:t>
            </a:r>
            <a:r>
              <a:rPr lang="es-ES" sz="12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alguns</a:t>
            </a:r>
            <a:r>
              <a:rPr lang="es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2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diürns</a:t>
            </a:r>
            <a:r>
              <a:rPr lang="es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ca-ES" sz="12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 algn="just">
              <a:buFont typeface="+mj-lt"/>
              <a:buAutoNum type="arabicPeriod"/>
            </a:pPr>
            <a:r>
              <a:rPr lang="ca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Variació geogràfica: és possible que els ocells reclamin lleugerament diferent segons la zona geogràfica.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es-ES" sz="12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Variació</a:t>
            </a:r>
            <a:r>
              <a:rPr lang="es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 interindividual.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ca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Efecte Doppler: un reclam d’un ocell allunyant-se o apropant-se se sentirà més greu o més agut que un ocell estacionari, respectivament.</a:t>
            </a:r>
          </a:p>
          <a:p>
            <a:pPr marL="342900" indent="-342900" algn="just">
              <a:buFont typeface="+mj-lt"/>
              <a:buAutoNum type="arabicPeriod"/>
            </a:pPr>
            <a:endParaRPr lang="ca-ES" sz="12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ca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Per tal de minimitzar identificacions incorrectes als reclams utilitzats, s’ha prioritzat l’anàlisi de reclams en vol diürns d’ocells observats, a la vegada que s’ha inclòs la possible variació observada en els reclams nocturns d’aquestes espècies, sempre que aquests siguin de qualitat.</a:t>
            </a:r>
          </a:p>
          <a:p>
            <a:pPr marL="342900" indent="-342900" algn="just">
              <a:buFont typeface="+mj-lt"/>
              <a:buAutoNum type="arabicPeriod"/>
            </a:pPr>
            <a:endParaRPr lang="es-ES" sz="12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ES" sz="12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S’ha</a:t>
            </a:r>
            <a:r>
              <a:rPr lang="es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2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considerat</a:t>
            </a:r>
            <a:r>
              <a:rPr lang="es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2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com</a:t>
            </a:r>
            <a:r>
              <a:rPr lang="es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s-ES" sz="12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reclam</a:t>
            </a:r>
            <a:r>
              <a:rPr lang="es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2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típic</a:t>
            </a:r>
            <a:r>
              <a:rPr lang="es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2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aquell</a:t>
            </a:r>
            <a:r>
              <a:rPr lang="es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2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més</a:t>
            </a:r>
            <a:r>
              <a:rPr lang="es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2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freqüent</a:t>
            </a:r>
            <a:r>
              <a:rPr lang="es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 a les </a:t>
            </a:r>
            <a:r>
              <a:rPr lang="es-ES" sz="12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gravacions</a:t>
            </a:r>
            <a:r>
              <a:rPr lang="es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2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analitzades</a:t>
            </a:r>
            <a:r>
              <a:rPr lang="es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s-ES" sz="12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Aquest</a:t>
            </a:r>
            <a:r>
              <a:rPr lang="es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2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correspon</a:t>
            </a:r>
            <a:r>
              <a:rPr lang="es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 al </a:t>
            </a:r>
            <a:r>
              <a:rPr lang="es-ES" sz="12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reclam</a:t>
            </a:r>
            <a:r>
              <a:rPr lang="es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  superior de les </a:t>
            </a:r>
            <a:r>
              <a:rPr lang="es-ES" sz="12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diapositives</a:t>
            </a:r>
            <a:r>
              <a:rPr lang="es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endParaRPr lang="es-ES" sz="12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es-ES" sz="12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endParaRPr lang="es-ES" sz="12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09563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8" t="1" r="37479" b="399"/>
          <a:stretch/>
        </p:blipFill>
        <p:spPr>
          <a:xfrm>
            <a:off x="6551710" y="0"/>
            <a:ext cx="259229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B046797-5FCB-4642-96AF-FA04C38EE8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0" r="12758"/>
          <a:stretch/>
        </p:blipFill>
        <p:spPr>
          <a:xfrm>
            <a:off x="582628" y="1430976"/>
            <a:ext cx="5573548" cy="1783159"/>
          </a:xfrm>
          <a:prstGeom prst="rect">
            <a:avLst/>
          </a:prstGeom>
        </p:spPr>
      </p:pic>
      <p:sp>
        <p:nvSpPr>
          <p:cNvPr id="131" name="Pinsà comú. Fringillia coelebs"/>
          <p:cNvSpPr txBox="1">
            <a:spLocks noGrp="1"/>
          </p:cNvSpPr>
          <p:nvPr>
            <p:ph type="title"/>
          </p:nvPr>
        </p:nvSpPr>
        <p:spPr>
          <a:xfrm>
            <a:off x="251520" y="356107"/>
            <a:ext cx="6300191" cy="69320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ca-E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Oca vulgar. </a:t>
            </a:r>
            <a:r>
              <a:rPr lang="ca-ES" sz="2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Anser anser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1D2C92F-9089-5E49-AB50-0BBB2FF78571}"/>
              </a:ext>
            </a:extLst>
          </p:cNvPr>
          <p:cNvCxnSpPr>
            <a:cxnSpLocks/>
          </p:cNvCxnSpPr>
          <p:nvPr/>
        </p:nvCxnSpPr>
        <p:spPr>
          <a:xfrm>
            <a:off x="376244" y="980728"/>
            <a:ext cx="57799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05E0356-2AD7-C24C-8D8D-B4EF4BA9326E}"/>
              </a:ext>
            </a:extLst>
          </p:cNvPr>
          <p:cNvSpPr txBox="1"/>
          <p:nvPr/>
        </p:nvSpPr>
        <p:spPr>
          <a:xfrm rot="16200000">
            <a:off x="-473590" y="2170149"/>
            <a:ext cx="188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Reclam de vol</a:t>
            </a:r>
          </a:p>
        </p:txBody>
      </p:sp>
      <p:pic>
        <p:nvPicPr>
          <p:cNvPr id="2" name="Online Media 1" descr="XC175112 - Greylag Goose - Anser anser">
            <a:hlinkClick r:id="" action="ppaction://media"/>
            <a:extLst>
              <a:ext uri="{FF2B5EF4-FFF2-40B4-BE49-F238E27FC236}">
                <a16:creationId xmlns:a16="http://schemas.microsoft.com/office/drawing/2014/main" xmlns="" id="{B520B88A-E8CD-4543-AA2F-2966FEF6B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71107" y="1430976"/>
            <a:ext cx="513061" cy="513061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870E8E1-F6CE-8046-A2DB-72CA879EAD20}"/>
              </a:ext>
            </a:extLst>
          </p:cNvPr>
          <p:cNvSpPr txBox="1"/>
          <p:nvPr/>
        </p:nvSpPr>
        <p:spPr>
          <a:xfrm>
            <a:off x="827584" y="3356537"/>
            <a:ext cx="519766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Sovint algunes notes agudes s'intercalen amb el </a:t>
            </a:r>
            <a:r>
              <a:rPr lang="ca-ES" sz="125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reclam base</a:t>
            </a:r>
            <a:r>
              <a:rPr lang="ca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. Notes agudes monosil·làbiques.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F2AD4F6C-0233-2943-8616-491F35476D56}"/>
              </a:ext>
            </a:extLst>
          </p:cNvPr>
          <p:cNvSpPr/>
          <p:nvPr/>
        </p:nvSpPr>
        <p:spPr>
          <a:xfrm>
            <a:off x="4391091" y="2580544"/>
            <a:ext cx="513061" cy="513061"/>
          </a:xfrm>
          <a:prstGeom prst="ellipse">
            <a:avLst/>
          </a:prstGeom>
          <a:noFill/>
          <a:ln>
            <a:solidFill>
              <a:schemeClr val="accent2">
                <a:lumMod val="50000"/>
                <a:alpha val="6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16C9E9C6-AF4A-C144-BC93-5ED8901157B4}"/>
              </a:ext>
            </a:extLst>
          </p:cNvPr>
          <p:cNvSpPr/>
          <p:nvPr/>
        </p:nvSpPr>
        <p:spPr>
          <a:xfrm>
            <a:off x="2080302" y="2060848"/>
            <a:ext cx="761743" cy="762468"/>
          </a:xfrm>
          <a:prstGeom prst="ellipse">
            <a:avLst/>
          </a:prstGeom>
          <a:noFill/>
          <a:ln>
            <a:solidFill>
              <a:schemeClr val="accent2">
                <a:lumMod val="50000"/>
                <a:alpha val="6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xmlns="" id="{1D899D21-F476-F245-9091-1F0A8DAF588F}"/>
              </a:ext>
            </a:extLst>
          </p:cNvPr>
          <p:cNvSpPr/>
          <p:nvPr/>
        </p:nvSpPr>
        <p:spPr>
          <a:xfrm rot="11784769" flipH="1">
            <a:off x="4621258" y="3141051"/>
            <a:ext cx="52724" cy="267789"/>
          </a:xfrm>
          <a:custGeom>
            <a:avLst/>
            <a:gdLst>
              <a:gd name="connsiteX0" fmla="*/ 295633 w 358269"/>
              <a:gd name="connsiteY0" fmla="*/ 0 h 776896"/>
              <a:gd name="connsiteX1" fmla="*/ 336884 w 358269"/>
              <a:gd name="connsiteY1" fmla="*/ 385010 h 776896"/>
              <a:gd name="connsiteX2" fmla="*/ 0 w 358269"/>
              <a:gd name="connsiteY2" fmla="*/ 776896 h 776896"/>
              <a:gd name="connsiteX3" fmla="*/ 0 w 358269"/>
              <a:gd name="connsiteY3" fmla="*/ 776896 h 77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269" h="776896">
                <a:moveTo>
                  <a:pt x="295633" y="0"/>
                </a:moveTo>
                <a:cubicBezTo>
                  <a:pt x="340894" y="127763"/>
                  <a:pt x="386156" y="255527"/>
                  <a:pt x="336884" y="385010"/>
                </a:cubicBezTo>
                <a:cubicBezTo>
                  <a:pt x="287612" y="514493"/>
                  <a:pt x="0" y="776896"/>
                  <a:pt x="0" y="776896"/>
                </a:cubicBezTo>
                <a:lnTo>
                  <a:pt x="0" y="776896"/>
                </a:lnTo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xmlns="" id="{89404D6C-02CD-C44A-856E-804A1C10F1B7}"/>
              </a:ext>
            </a:extLst>
          </p:cNvPr>
          <p:cNvSpPr/>
          <p:nvPr/>
        </p:nvSpPr>
        <p:spPr>
          <a:xfrm rot="11784769" flipH="1">
            <a:off x="2468403" y="2831730"/>
            <a:ext cx="131606" cy="605744"/>
          </a:xfrm>
          <a:custGeom>
            <a:avLst/>
            <a:gdLst>
              <a:gd name="connsiteX0" fmla="*/ 295633 w 358269"/>
              <a:gd name="connsiteY0" fmla="*/ 0 h 776896"/>
              <a:gd name="connsiteX1" fmla="*/ 336884 w 358269"/>
              <a:gd name="connsiteY1" fmla="*/ 385010 h 776896"/>
              <a:gd name="connsiteX2" fmla="*/ 0 w 358269"/>
              <a:gd name="connsiteY2" fmla="*/ 776896 h 776896"/>
              <a:gd name="connsiteX3" fmla="*/ 0 w 358269"/>
              <a:gd name="connsiteY3" fmla="*/ 776896 h 77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269" h="776896">
                <a:moveTo>
                  <a:pt x="295633" y="0"/>
                </a:moveTo>
                <a:cubicBezTo>
                  <a:pt x="340894" y="127763"/>
                  <a:pt x="386156" y="255527"/>
                  <a:pt x="336884" y="385010"/>
                </a:cubicBezTo>
                <a:cubicBezTo>
                  <a:pt x="287612" y="514493"/>
                  <a:pt x="0" y="776896"/>
                  <a:pt x="0" y="776896"/>
                </a:cubicBezTo>
                <a:lnTo>
                  <a:pt x="0" y="776896"/>
                </a:lnTo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8" name="Pinsà comú. Fringillia coelebs">
            <a:extLst>
              <a:ext uri="{FF2B5EF4-FFF2-40B4-BE49-F238E27FC236}">
                <a16:creationId xmlns:a16="http://schemas.microsoft.com/office/drawing/2014/main" xmlns="" id="{FAE1559B-E058-5B46-896A-DEC35E0224AF}"/>
              </a:ext>
            </a:extLst>
          </p:cNvPr>
          <p:cNvSpPr txBox="1">
            <a:spLocks/>
          </p:cNvSpPr>
          <p:nvPr/>
        </p:nvSpPr>
        <p:spPr>
          <a:xfrm>
            <a:off x="2209282" y="4117840"/>
            <a:ext cx="2714999" cy="6932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Oca riallera grossa</a:t>
            </a:r>
            <a:r>
              <a:rPr lang="ca-E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pPr algn="l"/>
            <a:r>
              <a:rPr lang="ca-ES" sz="1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Anser albifrons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AF2BD87-0C87-784B-928E-D4E38160F662}"/>
              </a:ext>
            </a:extLst>
          </p:cNvPr>
          <p:cNvSpPr txBox="1"/>
          <p:nvPr/>
        </p:nvSpPr>
        <p:spPr>
          <a:xfrm>
            <a:off x="2209281" y="4752177"/>
            <a:ext cx="16148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Contactes</a:t>
            </a:r>
          </a:p>
          <a:p>
            <a:r>
              <a:rPr lang="ca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tri-sil·làbics!</a:t>
            </a:r>
          </a:p>
        </p:txBody>
      </p:sp>
      <p:sp>
        <p:nvSpPr>
          <p:cNvPr id="33" name="Left Bracket 32">
            <a:extLst>
              <a:ext uri="{FF2B5EF4-FFF2-40B4-BE49-F238E27FC236}">
                <a16:creationId xmlns:a16="http://schemas.microsoft.com/office/drawing/2014/main" xmlns="" id="{493DE3A6-226C-524C-BBEC-DB527597D06C}"/>
              </a:ext>
            </a:extLst>
          </p:cNvPr>
          <p:cNvSpPr/>
          <p:nvPr/>
        </p:nvSpPr>
        <p:spPr>
          <a:xfrm>
            <a:off x="2020026" y="4012440"/>
            <a:ext cx="189256" cy="2045466"/>
          </a:xfrm>
          <a:prstGeom prst="leftBracke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4" name="Left Bracket 33">
            <a:extLst>
              <a:ext uri="{FF2B5EF4-FFF2-40B4-BE49-F238E27FC236}">
                <a16:creationId xmlns:a16="http://schemas.microsoft.com/office/drawing/2014/main" xmlns="" id="{AC3719D3-8C0B-454F-8977-A412EBF903BE}"/>
              </a:ext>
            </a:extLst>
          </p:cNvPr>
          <p:cNvSpPr/>
          <p:nvPr/>
        </p:nvSpPr>
        <p:spPr>
          <a:xfrm flipH="1">
            <a:off x="6038928" y="4005064"/>
            <a:ext cx="189256" cy="2045466"/>
          </a:xfrm>
          <a:prstGeom prst="leftBracke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A94E47A-8218-564B-A670-FE63937C5D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1" t="64256" r="49508" b="18019"/>
          <a:stretch/>
        </p:blipFill>
        <p:spPr>
          <a:xfrm>
            <a:off x="3409902" y="5484566"/>
            <a:ext cx="713182" cy="713182"/>
          </a:xfrm>
          <a:prstGeom prst="ellipse">
            <a:avLst/>
          </a:prstGeom>
        </p:spPr>
      </p:pic>
      <p:pic>
        <p:nvPicPr>
          <p:cNvPr id="11" name="Online Media 10" descr="XC445707 - Greater White-fronted Goose - Anser albifrons elgasi">
            <a:hlinkClick r:id="" action="ppaction://media"/>
            <a:extLst>
              <a:ext uri="{FF2B5EF4-FFF2-40B4-BE49-F238E27FC236}">
                <a16:creationId xmlns:a16="http://schemas.microsoft.com/office/drawing/2014/main" xmlns="" id="{ADE403E3-EA5B-DD44-884C-C20318DCEA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12761" y="4017010"/>
            <a:ext cx="463648" cy="463648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99731D9-CBB7-DE43-9005-CEC724AD35B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78" t="15975" r="11278" b="-15975"/>
          <a:stretch/>
        </p:blipFill>
        <p:spPr>
          <a:xfrm>
            <a:off x="3961377" y="4108356"/>
            <a:ext cx="1879785" cy="1834894"/>
          </a:xfrm>
          <a:prstGeom prst="ellips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903815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3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43" t="933" r="31758" b="660"/>
          <a:stretch/>
        </p:blipFill>
        <p:spPr>
          <a:xfrm>
            <a:off x="6551711" y="-24396"/>
            <a:ext cx="2592289" cy="68823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5E5AD73-1C01-704B-8075-AC0FB19639C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1" r="10551"/>
          <a:stretch/>
        </p:blipFill>
        <p:spPr>
          <a:xfrm>
            <a:off x="587127" y="1416050"/>
            <a:ext cx="5466011" cy="1796926"/>
          </a:xfrm>
          <a:prstGeom prst="rect">
            <a:avLst/>
          </a:prstGeom>
        </p:spPr>
      </p:pic>
      <p:sp>
        <p:nvSpPr>
          <p:cNvPr id="131" name="Pinsà comú. Fringillia coelebs"/>
          <p:cNvSpPr txBox="1">
            <a:spLocks noGrp="1"/>
          </p:cNvSpPr>
          <p:nvPr>
            <p:ph type="title"/>
          </p:nvPr>
        </p:nvSpPr>
        <p:spPr>
          <a:xfrm>
            <a:off x="251520" y="356107"/>
            <a:ext cx="6300191" cy="69320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ca-E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Ànec blanc. </a:t>
            </a:r>
            <a:r>
              <a:rPr lang="ca-ES" sz="2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Tadorna tadorna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1D2C92F-9089-5E49-AB50-0BBB2FF78571}"/>
              </a:ext>
            </a:extLst>
          </p:cNvPr>
          <p:cNvCxnSpPr>
            <a:cxnSpLocks/>
          </p:cNvCxnSpPr>
          <p:nvPr/>
        </p:nvCxnSpPr>
        <p:spPr>
          <a:xfrm>
            <a:off x="376244" y="980728"/>
            <a:ext cx="57799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05E0356-2AD7-C24C-8D8D-B4EF4BA9326E}"/>
              </a:ext>
            </a:extLst>
          </p:cNvPr>
          <p:cNvSpPr txBox="1"/>
          <p:nvPr/>
        </p:nvSpPr>
        <p:spPr>
          <a:xfrm rot="16200000">
            <a:off x="-473590" y="2098141"/>
            <a:ext cx="188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Reclam de vol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FA8A35D9-F975-DE41-9173-B26E30C95636}"/>
              </a:ext>
            </a:extLst>
          </p:cNvPr>
          <p:cNvSpPr/>
          <p:nvPr/>
        </p:nvSpPr>
        <p:spPr>
          <a:xfrm>
            <a:off x="1115616" y="2348880"/>
            <a:ext cx="936104" cy="957322"/>
          </a:xfrm>
          <a:prstGeom prst="ellipse">
            <a:avLst/>
          </a:prstGeom>
          <a:noFill/>
          <a:ln>
            <a:solidFill>
              <a:schemeClr val="accent2">
                <a:lumMod val="50000"/>
                <a:alpha val="6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8" name="Online Media 7" descr="XC442410 - Common Shelduck - Tadorna tadorna">
            <a:hlinkClick r:id="" action="ppaction://media"/>
            <a:extLst>
              <a:ext uri="{FF2B5EF4-FFF2-40B4-BE49-F238E27FC236}">
                <a16:creationId xmlns:a16="http://schemas.microsoft.com/office/drawing/2014/main" xmlns="" id="{146BC305-91C9-5346-9FCD-90CA8084E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40077" y="1417403"/>
            <a:ext cx="513061" cy="513061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xmlns="" id="{2E10FCA3-4274-BC42-B5C5-8371081B6BDA}"/>
              </a:ext>
            </a:extLst>
          </p:cNvPr>
          <p:cNvSpPr/>
          <p:nvPr/>
        </p:nvSpPr>
        <p:spPr>
          <a:xfrm>
            <a:off x="2870980" y="2445595"/>
            <a:ext cx="530635" cy="542663"/>
          </a:xfrm>
          <a:prstGeom prst="ellipse">
            <a:avLst/>
          </a:prstGeom>
          <a:noFill/>
          <a:ln>
            <a:solidFill>
              <a:schemeClr val="accent2">
                <a:lumMod val="50000"/>
                <a:alpha val="6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070AF26-3869-A94B-AE67-FC187B8BCEED}"/>
              </a:ext>
            </a:extLst>
          </p:cNvPr>
          <p:cNvSpPr txBox="1"/>
          <p:nvPr/>
        </p:nvSpPr>
        <p:spPr>
          <a:xfrm>
            <a:off x="874713" y="3335650"/>
            <a:ext cx="514702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Ambdós </a:t>
            </a:r>
            <a:r>
              <a:rPr lang="ca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reclams marcats al sonograma són típics de Tadorna. </a:t>
            </a:r>
          </a:p>
          <a:p>
            <a:r>
              <a:rPr lang="ca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El petit podria arribar a semblar-se al sonograma dels reclams de </a:t>
            </a:r>
            <a:r>
              <a:rPr lang="ca-ES" sz="125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melanitta</a:t>
            </a:r>
            <a:r>
              <a:rPr lang="ca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, però són més curts i de ritme constant.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621B1E8-2710-3D42-BC5D-8E5925A1A5F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5"/>
          <a:stretch/>
        </p:blipFill>
        <p:spPr>
          <a:xfrm>
            <a:off x="596340" y="4104562"/>
            <a:ext cx="5466011" cy="1860030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9B67D18-F2C2-7D48-B453-0AFAAD0DE25C}"/>
              </a:ext>
            </a:extLst>
          </p:cNvPr>
          <p:cNvSpPr txBox="1"/>
          <p:nvPr/>
        </p:nvSpPr>
        <p:spPr>
          <a:xfrm rot="16200000">
            <a:off x="-496639" y="4793351"/>
            <a:ext cx="188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Reclam de vol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AAA3610-82B4-4646-B099-4AB4A5BF4577}"/>
              </a:ext>
            </a:extLst>
          </p:cNvPr>
          <p:cNvSpPr txBox="1"/>
          <p:nvPr/>
        </p:nvSpPr>
        <p:spPr>
          <a:xfrm>
            <a:off x="883926" y="5964592"/>
            <a:ext cx="5147020" cy="2846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a-ES" sz="1250" dirty="0">
                <a:latin typeface="Calibri Light" panose="020F0302020204030204" pitchFamily="34" charset="0"/>
                <a:cs typeface="Calibri Light" panose="020F0302020204030204" pitchFamily="34" charset="0"/>
              </a:rPr>
              <a:t>Un 3r dels múltiples reclams en vols i variacions que fa Tadorna.</a:t>
            </a:r>
          </a:p>
        </p:txBody>
      </p:sp>
      <p:pic>
        <p:nvPicPr>
          <p:cNvPr id="15" name="Online Media 1" descr="XC469509 - Common Shelduck - Tadorna tadorna">
            <a:hlinkClick r:id="" action="ppaction://media"/>
            <a:extLst>
              <a:ext uri="{FF2B5EF4-FFF2-40B4-BE49-F238E27FC236}">
                <a16:creationId xmlns:a16="http://schemas.microsoft.com/office/drawing/2014/main" xmlns="" id="{E7E3D494-8174-4348-966D-D41B396815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49290" y="4118328"/>
            <a:ext cx="513061" cy="513061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16" name="16 Rectángulo">
            <a:extLst>
              <a:ext uri="{FF2B5EF4-FFF2-40B4-BE49-F238E27FC236}">
                <a16:creationId xmlns:a16="http://schemas.microsoft.com/office/drawing/2014/main" xmlns="" id="{3506B7E6-185B-D24F-ACFC-88A356276AA9}"/>
              </a:ext>
            </a:extLst>
          </p:cNvPr>
          <p:cNvSpPr/>
          <p:nvPr/>
        </p:nvSpPr>
        <p:spPr>
          <a:xfrm>
            <a:off x="755576" y="2597150"/>
            <a:ext cx="110753" cy="120650"/>
          </a:xfrm>
          <a:prstGeom prst="rect">
            <a:avLst/>
          </a:prstGeom>
          <a:solidFill>
            <a:schemeClr val="accent2">
              <a:lumMod val="5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49326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9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39" r="22682"/>
          <a:stretch/>
        </p:blipFill>
        <p:spPr>
          <a:xfrm>
            <a:off x="6551711" y="-13904"/>
            <a:ext cx="259228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6B3F5B4-D7F7-C848-9F2A-4BD666BED14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84" r="9953"/>
          <a:stretch/>
        </p:blipFill>
        <p:spPr>
          <a:xfrm>
            <a:off x="611561" y="1409353"/>
            <a:ext cx="5441578" cy="18036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13F2B6-0F1F-C344-8698-4E2565CB86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29" r="8043" b="-13079"/>
          <a:stretch/>
        </p:blipFill>
        <p:spPr>
          <a:xfrm>
            <a:off x="757747" y="3525147"/>
            <a:ext cx="2586020" cy="2568149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31" name="Pinsà comú. Fringillia coelebs"/>
          <p:cNvSpPr txBox="1">
            <a:spLocks noGrp="1"/>
          </p:cNvSpPr>
          <p:nvPr>
            <p:ph type="title"/>
          </p:nvPr>
        </p:nvSpPr>
        <p:spPr>
          <a:xfrm>
            <a:off x="251520" y="356107"/>
            <a:ext cx="6300191" cy="69320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ca-E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Ànec coll-verd. </a:t>
            </a:r>
            <a:r>
              <a:rPr lang="ca-ES" sz="2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Anas platyrhynchos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1D2C92F-9089-5E49-AB50-0BBB2FF78571}"/>
              </a:ext>
            </a:extLst>
          </p:cNvPr>
          <p:cNvCxnSpPr>
            <a:cxnSpLocks/>
          </p:cNvCxnSpPr>
          <p:nvPr/>
        </p:nvCxnSpPr>
        <p:spPr>
          <a:xfrm>
            <a:off x="376244" y="980728"/>
            <a:ext cx="57799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05E0356-2AD7-C24C-8D8D-B4EF4BA9326E}"/>
              </a:ext>
            </a:extLst>
          </p:cNvPr>
          <p:cNvSpPr txBox="1"/>
          <p:nvPr/>
        </p:nvSpPr>
        <p:spPr>
          <a:xfrm rot="16200000">
            <a:off x="-515145" y="2026133"/>
            <a:ext cx="188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Reclam de vol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F4FDFA4-1FB2-4141-BF58-2D66B322D443}"/>
              </a:ext>
            </a:extLst>
          </p:cNvPr>
          <p:cNvSpPr txBox="1"/>
          <p:nvPr/>
        </p:nvSpPr>
        <p:spPr>
          <a:xfrm rot="16200000">
            <a:off x="-794885" y="4537115"/>
            <a:ext cx="24435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Un alter reclam menys comú, produït aparentment per les femelles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AC50465-1976-9946-B623-23B0081381D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00" t="13777" r="10600" b="-13777"/>
          <a:stretch/>
        </p:blipFill>
        <p:spPr>
          <a:xfrm>
            <a:off x="3486878" y="3525147"/>
            <a:ext cx="2592289" cy="2568149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Online Media 9" descr="XC499786 - Mallard - Anas platyrhynchos">
            <a:hlinkClick r:id="" action="ppaction://media"/>
            <a:extLst>
              <a:ext uri="{FF2B5EF4-FFF2-40B4-BE49-F238E27FC236}">
                <a16:creationId xmlns:a16="http://schemas.microsoft.com/office/drawing/2014/main" xmlns="" id="{8F4C79B8-242E-AE42-BC74-396E084038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6859" y="1433784"/>
            <a:ext cx="513060" cy="51306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</p:pic>
      <p:pic>
        <p:nvPicPr>
          <p:cNvPr id="2" name="Online Media 1" descr="XC518422 - Mallard - Anas platyrhynchos">
            <a:hlinkClick r:id="" action="ppaction://media"/>
            <a:extLst>
              <a:ext uri="{FF2B5EF4-FFF2-40B4-BE49-F238E27FC236}">
                <a16:creationId xmlns:a16="http://schemas.microsoft.com/office/drawing/2014/main" xmlns="" id="{924E607C-E485-0542-8165-B2D144FB91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83768" y="3912740"/>
            <a:ext cx="418746" cy="41874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3B97BEBA-579C-F24B-A081-2921F2AB8AC1}"/>
              </a:ext>
            </a:extLst>
          </p:cNvPr>
          <p:cNvSpPr/>
          <p:nvPr/>
        </p:nvSpPr>
        <p:spPr>
          <a:xfrm>
            <a:off x="5436096" y="2492896"/>
            <a:ext cx="633708" cy="648072"/>
          </a:xfrm>
          <a:prstGeom prst="ellipse">
            <a:avLst/>
          </a:prstGeom>
          <a:noFill/>
          <a:ln>
            <a:solidFill>
              <a:schemeClr val="accent2">
                <a:lumMod val="50000"/>
                <a:alpha val="6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xmlns="" id="{430FDD0F-A851-8745-887F-58125A0BF7EC}"/>
              </a:ext>
            </a:extLst>
          </p:cNvPr>
          <p:cNvSpPr/>
          <p:nvPr/>
        </p:nvSpPr>
        <p:spPr>
          <a:xfrm>
            <a:off x="5724128" y="3068960"/>
            <a:ext cx="358269" cy="776896"/>
          </a:xfrm>
          <a:custGeom>
            <a:avLst/>
            <a:gdLst>
              <a:gd name="connsiteX0" fmla="*/ 295633 w 358269"/>
              <a:gd name="connsiteY0" fmla="*/ 0 h 776896"/>
              <a:gd name="connsiteX1" fmla="*/ 336884 w 358269"/>
              <a:gd name="connsiteY1" fmla="*/ 385010 h 776896"/>
              <a:gd name="connsiteX2" fmla="*/ 0 w 358269"/>
              <a:gd name="connsiteY2" fmla="*/ 776896 h 776896"/>
              <a:gd name="connsiteX3" fmla="*/ 0 w 358269"/>
              <a:gd name="connsiteY3" fmla="*/ 776896 h 77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269" h="776896">
                <a:moveTo>
                  <a:pt x="295633" y="0"/>
                </a:moveTo>
                <a:cubicBezTo>
                  <a:pt x="340894" y="127763"/>
                  <a:pt x="386156" y="255527"/>
                  <a:pt x="336884" y="385010"/>
                </a:cubicBezTo>
                <a:cubicBezTo>
                  <a:pt x="287612" y="514493"/>
                  <a:pt x="0" y="776896"/>
                  <a:pt x="0" y="776896"/>
                </a:cubicBezTo>
                <a:lnTo>
                  <a:pt x="0" y="776896"/>
                </a:lnTo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6423707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5" t="382" r="29022" b="-382"/>
          <a:stretch/>
        </p:blipFill>
        <p:spPr>
          <a:xfrm>
            <a:off x="6544482" y="-1"/>
            <a:ext cx="2599518" cy="68771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154448-E872-1E45-AED8-FEF54DABF0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0" r="27773"/>
          <a:stretch/>
        </p:blipFill>
        <p:spPr>
          <a:xfrm>
            <a:off x="3515276" y="1416050"/>
            <a:ext cx="2530020" cy="1796925"/>
          </a:xfrm>
          <a:prstGeom prst="rect">
            <a:avLst/>
          </a:prstGeom>
        </p:spPr>
      </p:pic>
      <p:sp>
        <p:nvSpPr>
          <p:cNvPr id="131" name="Pinsà comú. Fringillia coelebs"/>
          <p:cNvSpPr txBox="1">
            <a:spLocks noGrp="1"/>
          </p:cNvSpPr>
          <p:nvPr>
            <p:ph type="title"/>
          </p:nvPr>
        </p:nvSpPr>
        <p:spPr>
          <a:xfrm>
            <a:off x="251520" y="356107"/>
            <a:ext cx="6300191" cy="69320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ca-E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Ànec griset. </a:t>
            </a:r>
            <a:r>
              <a:rPr lang="ca-ES" sz="2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Mareca strepera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1D2C92F-9089-5E49-AB50-0BBB2FF78571}"/>
              </a:ext>
            </a:extLst>
          </p:cNvPr>
          <p:cNvCxnSpPr>
            <a:cxnSpLocks/>
          </p:cNvCxnSpPr>
          <p:nvPr/>
        </p:nvCxnSpPr>
        <p:spPr>
          <a:xfrm>
            <a:off x="376244" y="980728"/>
            <a:ext cx="57799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05E0356-2AD7-C24C-8D8D-B4EF4BA9326E}"/>
              </a:ext>
            </a:extLst>
          </p:cNvPr>
          <p:cNvSpPr txBox="1"/>
          <p:nvPr/>
        </p:nvSpPr>
        <p:spPr>
          <a:xfrm rot="16200000">
            <a:off x="-515145" y="2098141"/>
            <a:ext cx="188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Reclam de vol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4D0BD1A-A9DE-074E-B7C2-A37DEDA580E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3" r="50569"/>
          <a:stretch/>
        </p:blipFill>
        <p:spPr>
          <a:xfrm>
            <a:off x="659876" y="1412346"/>
            <a:ext cx="2395242" cy="1800629"/>
          </a:xfrm>
          <a:prstGeom prst="rect">
            <a:avLst/>
          </a:prstGeom>
        </p:spPr>
      </p:pic>
      <p:pic>
        <p:nvPicPr>
          <p:cNvPr id="19" name="Online Media 18" descr="XC526342 - Gadwall - Mareca strepera">
            <a:hlinkClick r:id="" action="ppaction://media"/>
            <a:extLst>
              <a:ext uri="{FF2B5EF4-FFF2-40B4-BE49-F238E27FC236}">
                <a16:creationId xmlns:a16="http://schemas.microsoft.com/office/drawing/2014/main" xmlns="" id="{363989C9-CC7C-EF4C-B82E-3C4B5BAC6C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76255" y="1416050"/>
            <a:ext cx="476469" cy="47646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</p:pic>
      <p:pic>
        <p:nvPicPr>
          <p:cNvPr id="5" name="Online Media 4" descr="XC484631 - Gadwall - Mareca strepera_alarmcall">
            <a:hlinkClick r:id="" action="ppaction://media"/>
            <a:extLst>
              <a:ext uri="{FF2B5EF4-FFF2-40B4-BE49-F238E27FC236}">
                <a16:creationId xmlns:a16="http://schemas.microsoft.com/office/drawing/2014/main" xmlns="" id="{F1DB2A1F-45F9-B242-A2D9-C29F36F501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68827" y="1453172"/>
            <a:ext cx="476469" cy="47646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8E0BBB6-EC3D-B342-B9F0-8F0DD0D7CB1E}"/>
              </a:ext>
            </a:extLst>
          </p:cNvPr>
          <p:cNvSpPr txBox="1"/>
          <p:nvPr/>
        </p:nvSpPr>
        <p:spPr>
          <a:xfrm rot="16200000">
            <a:off x="2544839" y="2224010"/>
            <a:ext cx="1884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Reclam d’alarma, en vol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046A833-86E9-C447-AAAC-5BC092026758}"/>
              </a:ext>
            </a:extLst>
          </p:cNvPr>
          <p:cNvSpPr txBox="1"/>
          <p:nvPr/>
        </p:nvSpPr>
        <p:spPr>
          <a:xfrm>
            <a:off x="4661949" y="2650229"/>
            <a:ext cx="12911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Trajectòria ascendent a l’inici!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xmlns="" id="{1BFCE598-90C5-934B-ACD5-6C3EB80C56F2}"/>
              </a:ext>
            </a:extLst>
          </p:cNvPr>
          <p:cNvSpPr/>
          <p:nvPr/>
        </p:nvSpPr>
        <p:spPr>
          <a:xfrm rot="19871336" flipH="1">
            <a:off x="5089144" y="3001769"/>
            <a:ext cx="270673" cy="463808"/>
          </a:xfrm>
          <a:custGeom>
            <a:avLst/>
            <a:gdLst>
              <a:gd name="connsiteX0" fmla="*/ 295633 w 358269"/>
              <a:gd name="connsiteY0" fmla="*/ 0 h 776896"/>
              <a:gd name="connsiteX1" fmla="*/ 336884 w 358269"/>
              <a:gd name="connsiteY1" fmla="*/ 385010 h 776896"/>
              <a:gd name="connsiteX2" fmla="*/ 0 w 358269"/>
              <a:gd name="connsiteY2" fmla="*/ 776896 h 776896"/>
              <a:gd name="connsiteX3" fmla="*/ 0 w 358269"/>
              <a:gd name="connsiteY3" fmla="*/ 776896 h 77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269" h="776896">
                <a:moveTo>
                  <a:pt x="295633" y="0"/>
                </a:moveTo>
                <a:cubicBezTo>
                  <a:pt x="340894" y="127763"/>
                  <a:pt x="386156" y="255527"/>
                  <a:pt x="336884" y="385010"/>
                </a:cubicBezTo>
                <a:cubicBezTo>
                  <a:pt x="287612" y="514493"/>
                  <a:pt x="0" y="776896"/>
                  <a:pt x="0" y="776896"/>
                </a:cubicBezTo>
                <a:lnTo>
                  <a:pt x="0" y="776896"/>
                </a:lnTo>
              </a:path>
            </a:pathLst>
          </a:custGeom>
          <a:noFill/>
          <a:ln w="952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DACC8C9-49B8-C745-97C8-846F77FB186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9" t="3631" r="7472" b="-11542"/>
          <a:stretch/>
        </p:blipFill>
        <p:spPr>
          <a:xfrm>
            <a:off x="1619672" y="3576187"/>
            <a:ext cx="2592289" cy="2589117"/>
          </a:xfrm>
          <a:prstGeom prst="ellips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9750215-30F7-A045-BC56-154BB056267E}"/>
              </a:ext>
            </a:extLst>
          </p:cNvPr>
          <p:cNvSpPr txBox="1"/>
          <p:nvPr/>
        </p:nvSpPr>
        <p:spPr>
          <a:xfrm>
            <a:off x="467544" y="3576187"/>
            <a:ext cx="12911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Unes poques notes curtes molt seguides, amb projecció vertical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xmlns="" id="{9FCCAFED-0E46-8141-B874-1EC231209288}"/>
              </a:ext>
            </a:extLst>
          </p:cNvPr>
          <p:cNvSpPr/>
          <p:nvPr/>
        </p:nvSpPr>
        <p:spPr>
          <a:xfrm rot="19871336" flipH="1">
            <a:off x="1227429" y="4472395"/>
            <a:ext cx="270673" cy="463808"/>
          </a:xfrm>
          <a:custGeom>
            <a:avLst/>
            <a:gdLst>
              <a:gd name="connsiteX0" fmla="*/ 295633 w 358269"/>
              <a:gd name="connsiteY0" fmla="*/ 0 h 776896"/>
              <a:gd name="connsiteX1" fmla="*/ 336884 w 358269"/>
              <a:gd name="connsiteY1" fmla="*/ 385010 h 776896"/>
              <a:gd name="connsiteX2" fmla="*/ 0 w 358269"/>
              <a:gd name="connsiteY2" fmla="*/ 776896 h 776896"/>
              <a:gd name="connsiteX3" fmla="*/ 0 w 358269"/>
              <a:gd name="connsiteY3" fmla="*/ 776896 h 77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269" h="776896">
                <a:moveTo>
                  <a:pt x="295633" y="0"/>
                </a:moveTo>
                <a:cubicBezTo>
                  <a:pt x="340894" y="127763"/>
                  <a:pt x="386156" y="255527"/>
                  <a:pt x="336884" y="385010"/>
                </a:cubicBezTo>
                <a:cubicBezTo>
                  <a:pt x="287612" y="514493"/>
                  <a:pt x="0" y="776896"/>
                  <a:pt x="0" y="776896"/>
                </a:cubicBezTo>
                <a:lnTo>
                  <a:pt x="0" y="776896"/>
                </a:lnTo>
              </a:path>
            </a:pathLst>
          </a:custGeom>
          <a:noFill/>
          <a:ln w="952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1994417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5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2AAF936-DC83-5845-8C1D-A3ECA92975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0"/>
          <a:stretch/>
        </p:blipFill>
        <p:spPr>
          <a:xfrm>
            <a:off x="611559" y="1405420"/>
            <a:ext cx="5473329" cy="18075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004ACE43-ECD4-C243-BDC0-056C19CD73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7"/>
          <a:stretch/>
        </p:blipFill>
        <p:spPr>
          <a:xfrm>
            <a:off x="3341808" y="3861047"/>
            <a:ext cx="2923680" cy="1575105"/>
          </a:xfrm>
          <a:prstGeom prst="rect">
            <a:avLst/>
          </a:prstGeom>
        </p:spPr>
      </p:pic>
      <p:sp>
        <p:nvSpPr>
          <p:cNvPr id="131" name="Pinsà comú. Fringillia coelebs"/>
          <p:cNvSpPr txBox="1">
            <a:spLocks noGrp="1"/>
          </p:cNvSpPr>
          <p:nvPr>
            <p:ph type="title"/>
          </p:nvPr>
        </p:nvSpPr>
        <p:spPr>
          <a:xfrm>
            <a:off x="251520" y="356107"/>
            <a:ext cx="6300191" cy="69320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ca-E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Ànec cuallarg. </a:t>
            </a:r>
            <a:r>
              <a:rPr lang="ca-ES" sz="2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Anas acuta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1D2C92F-9089-5E49-AB50-0BBB2FF78571}"/>
              </a:ext>
            </a:extLst>
          </p:cNvPr>
          <p:cNvCxnSpPr>
            <a:cxnSpLocks/>
          </p:cNvCxnSpPr>
          <p:nvPr/>
        </p:nvCxnSpPr>
        <p:spPr>
          <a:xfrm>
            <a:off x="376244" y="980728"/>
            <a:ext cx="57799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05E0356-2AD7-C24C-8D8D-B4EF4BA9326E}"/>
              </a:ext>
            </a:extLst>
          </p:cNvPr>
          <p:cNvSpPr txBox="1"/>
          <p:nvPr/>
        </p:nvSpPr>
        <p:spPr>
          <a:xfrm rot="16200000">
            <a:off x="-473590" y="2098141"/>
            <a:ext cx="188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Reclam de vol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52AB70-5355-6E40-93BB-C945FD9910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7" r="53497"/>
          <a:stretch/>
        </p:blipFill>
        <p:spPr>
          <a:xfrm>
            <a:off x="6551711" y="0"/>
            <a:ext cx="2592289" cy="6858001"/>
          </a:xfrm>
          <a:prstGeom prst="rect">
            <a:avLst/>
          </a:prstGeom>
        </p:spPr>
      </p:pic>
      <p:pic>
        <p:nvPicPr>
          <p:cNvPr id="19" name="Online Media 18" descr="XC432787 - Northern Pintail - Anas acuta alarmcall">
            <a:hlinkClick r:id="" action="ppaction://media"/>
            <a:extLst>
              <a:ext uri="{FF2B5EF4-FFF2-40B4-BE49-F238E27FC236}">
                <a16:creationId xmlns:a16="http://schemas.microsoft.com/office/drawing/2014/main" xmlns="" id="{3D908A1E-8CAB-1347-A921-3B7DF4846C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46590" y="3979878"/>
            <a:ext cx="409586" cy="40958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CB475AA-8713-2B4B-AC48-05C7D1121FAB}"/>
              </a:ext>
            </a:extLst>
          </p:cNvPr>
          <p:cNvSpPr txBox="1"/>
          <p:nvPr/>
        </p:nvSpPr>
        <p:spPr>
          <a:xfrm>
            <a:off x="3599383" y="5469094"/>
            <a:ext cx="2666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latin typeface="Calibri Light" panose="020F0302020204030204" pitchFamily="34" charset="0"/>
                <a:cs typeface="Calibri Light" panose="020F0302020204030204" pitchFamily="34" charset="0"/>
              </a:rPr>
              <a:t>Reclam d’alarma. </a:t>
            </a:r>
          </a:p>
          <a:p>
            <a:pPr algn="ctr"/>
            <a:r>
              <a:rPr lang="ca-ES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Es pot donar també com a reclam de vol. So molt nasal, més greu I llarg que coll-verd</a:t>
            </a:r>
            <a:endParaRPr lang="ca-E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3C65919-BDA4-2049-AD0D-2DBD3805D531}"/>
              </a:ext>
            </a:extLst>
          </p:cNvPr>
          <p:cNvSpPr txBox="1"/>
          <p:nvPr/>
        </p:nvSpPr>
        <p:spPr>
          <a:xfrm>
            <a:off x="3131838" y="3227488"/>
            <a:ext cx="341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  <a:r>
              <a:rPr lang="ca-ES" sz="11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  <a:r>
              <a:rPr lang="ca-ES" sz="105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Mel. nigra </a:t>
            </a:r>
            <a:r>
              <a:rPr lang="ca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pot ser similar, però sempre mono-sil·làbic </a:t>
            </a:r>
            <a:r>
              <a:rPr lang="ca-ES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  <a:endParaRPr lang="ca-ES" sz="1100" b="1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14" r="42785"/>
          <a:stretch/>
        </p:blipFill>
        <p:spPr>
          <a:xfrm>
            <a:off x="6551711" y="0"/>
            <a:ext cx="2592290" cy="68832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714105A-959E-5A4A-8B3B-09B417EE264C}"/>
              </a:ext>
            </a:extLst>
          </p:cNvPr>
          <p:cNvSpPr txBox="1"/>
          <p:nvPr/>
        </p:nvSpPr>
        <p:spPr>
          <a:xfrm>
            <a:off x="4618330" y="2648979"/>
            <a:ext cx="2666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2 síl·labes!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51A9D1B-18EA-514D-ABD3-5F9140753074}"/>
              </a:ext>
            </a:extLst>
          </p:cNvPr>
          <p:cNvSpPr txBox="1"/>
          <p:nvPr/>
        </p:nvSpPr>
        <p:spPr>
          <a:xfrm>
            <a:off x="801977" y="3312396"/>
            <a:ext cx="19698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Podem confondre'l amb l’abellerol. Aquest, però, sol estar més alt de freqüència i a més sempre presenta 2 pics i unes fines modulacions posteriors. A vegades aquestes modulacions es veuen en forma d’altres pics.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9325EF9-4980-5D49-98C1-5ECBF2DD181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0" t="16141" r="1080" b="-16141"/>
          <a:stretch/>
        </p:blipFill>
        <p:spPr>
          <a:xfrm>
            <a:off x="1128052" y="4521937"/>
            <a:ext cx="1979956" cy="1979956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6" name="16 Rectángulo">
            <a:extLst>
              <a:ext uri="{FF2B5EF4-FFF2-40B4-BE49-F238E27FC236}">
                <a16:creationId xmlns:a16="http://schemas.microsoft.com/office/drawing/2014/main" xmlns="" id="{06DEBA68-66F2-B14D-B41A-DDE07651211E}"/>
              </a:ext>
            </a:extLst>
          </p:cNvPr>
          <p:cNvSpPr/>
          <p:nvPr/>
        </p:nvSpPr>
        <p:spPr>
          <a:xfrm>
            <a:off x="1220887" y="5157192"/>
            <a:ext cx="110753" cy="311902"/>
          </a:xfrm>
          <a:prstGeom prst="rect">
            <a:avLst/>
          </a:prstGeom>
          <a:solidFill>
            <a:schemeClr val="accent2">
              <a:lumMod val="5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AD3EEF01-0226-6345-AAA1-11AC2A633CBB}"/>
              </a:ext>
            </a:extLst>
          </p:cNvPr>
          <p:cNvGrpSpPr/>
          <p:nvPr/>
        </p:nvGrpSpPr>
        <p:grpSpPr>
          <a:xfrm>
            <a:off x="4920720" y="1201313"/>
            <a:ext cx="1980731" cy="2071472"/>
            <a:chOff x="4920720" y="1201313"/>
            <a:chExt cx="1980731" cy="20714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E306A9FA-E8CB-C744-9D74-6D398B840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505" t="13383" r="7672" b="-13383"/>
            <a:stretch/>
          </p:blipFill>
          <p:spPr>
            <a:xfrm>
              <a:off x="4920720" y="1292829"/>
              <a:ext cx="1980731" cy="197995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5" name="Online Media 4" descr="XC510673 - Northern Pintail - Anas acuta">
              <a:hlinkClick r:id="" action="ppaction://media"/>
              <a:extLst>
                <a:ext uri="{FF2B5EF4-FFF2-40B4-BE49-F238E27FC236}">
                  <a16:creationId xmlns:a16="http://schemas.microsoft.com/office/drawing/2014/main" xmlns="" id="{3D871643-1825-8D4E-8B83-30BBB525A614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5144209" y="1201313"/>
              <a:ext cx="513061" cy="513061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</p:pic>
        <p:sp>
          <p:nvSpPr>
            <p:cNvPr id="21" name="16 Rectángulo">
              <a:extLst>
                <a:ext uri="{FF2B5EF4-FFF2-40B4-BE49-F238E27FC236}">
                  <a16:creationId xmlns:a16="http://schemas.microsoft.com/office/drawing/2014/main" xmlns="" id="{93BC14AE-479D-B849-9D43-25C4736A0B36}"/>
                </a:ext>
              </a:extLst>
            </p:cNvPr>
            <p:cNvSpPr/>
            <p:nvPr/>
          </p:nvSpPr>
          <p:spPr>
            <a:xfrm>
              <a:off x="5220072" y="2245474"/>
              <a:ext cx="113104" cy="192694"/>
            </a:xfrm>
            <a:prstGeom prst="rect">
              <a:avLst/>
            </a:prstGeom>
            <a:solidFill>
              <a:schemeClr val="accent2">
                <a:lumMod val="5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161546984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14" t="1075" r="16463"/>
          <a:stretch/>
        </p:blipFill>
        <p:spPr>
          <a:xfrm>
            <a:off x="6551711" y="0"/>
            <a:ext cx="259229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707727-64CC-554C-BDE7-D070D9AC2D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8"/>
          <a:stretch/>
        </p:blipFill>
        <p:spPr>
          <a:xfrm>
            <a:off x="620853" y="1417403"/>
            <a:ext cx="5441578" cy="1796925"/>
          </a:xfrm>
          <a:prstGeom prst="rect">
            <a:avLst/>
          </a:prstGeom>
        </p:spPr>
      </p:pic>
      <p:sp>
        <p:nvSpPr>
          <p:cNvPr id="131" name="Pinsà comú. Fringillia coelebs"/>
          <p:cNvSpPr txBox="1">
            <a:spLocks noGrp="1"/>
          </p:cNvSpPr>
          <p:nvPr>
            <p:ph type="title"/>
          </p:nvPr>
        </p:nvSpPr>
        <p:spPr>
          <a:xfrm>
            <a:off x="251520" y="356107"/>
            <a:ext cx="6300191" cy="69320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ca-E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Ànec cullerot. </a:t>
            </a:r>
            <a:r>
              <a:rPr lang="ca-ES" sz="2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Anas clypeata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1D2C92F-9089-5E49-AB50-0BBB2FF78571}"/>
              </a:ext>
            </a:extLst>
          </p:cNvPr>
          <p:cNvCxnSpPr>
            <a:cxnSpLocks/>
          </p:cNvCxnSpPr>
          <p:nvPr/>
        </p:nvCxnSpPr>
        <p:spPr>
          <a:xfrm>
            <a:off x="376244" y="980728"/>
            <a:ext cx="57799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05E0356-2AD7-C24C-8D8D-B4EF4BA9326E}"/>
              </a:ext>
            </a:extLst>
          </p:cNvPr>
          <p:cNvSpPr txBox="1"/>
          <p:nvPr/>
        </p:nvSpPr>
        <p:spPr>
          <a:xfrm rot="16200000">
            <a:off x="-505852" y="2158279"/>
            <a:ext cx="188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Reclam de vol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753A20C-59A6-A942-BB33-046700CAE0F5}"/>
              </a:ext>
            </a:extLst>
          </p:cNvPr>
          <p:cNvSpPr txBox="1"/>
          <p:nvPr/>
        </p:nvSpPr>
        <p:spPr>
          <a:xfrm>
            <a:off x="860899" y="3296318"/>
            <a:ext cx="2666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Molt poc sonor en vol. A Xeno-Canto només s’hi troba aquest tipus de reclam.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60861DD-8A2E-4446-AD89-211E39626A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21" t="1" r="6489" b="-8979"/>
          <a:stretch/>
        </p:blipFill>
        <p:spPr>
          <a:xfrm>
            <a:off x="3056694" y="3419183"/>
            <a:ext cx="2560304" cy="2564607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2" name="Online Media 1" descr="XC479841 - Northern Shoveler - Spatula clypeata">
            <a:hlinkClick r:id="" action="ppaction://media"/>
            <a:extLst>
              <a:ext uri="{FF2B5EF4-FFF2-40B4-BE49-F238E27FC236}">
                <a16:creationId xmlns:a16="http://schemas.microsoft.com/office/drawing/2014/main" xmlns="" id="{BA005FC5-7BCF-5242-807E-B50D20CFB0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45847" y="1417403"/>
            <a:ext cx="513061" cy="513061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xmlns="" id="{81A14A7D-2D60-9044-9271-8BDE3E179245}"/>
              </a:ext>
            </a:extLst>
          </p:cNvPr>
          <p:cNvSpPr/>
          <p:nvPr/>
        </p:nvSpPr>
        <p:spPr>
          <a:xfrm>
            <a:off x="2229373" y="2852936"/>
            <a:ext cx="286227" cy="286822"/>
          </a:xfrm>
          <a:prstGeom prst="ellipse">
            <a:avLst/>
          </a:prstGeom>
          <a:noFill/>
          <a:ln>
            <a:solidFill>
              <a:schemeClr val="accent2">
                <a:lumMod val="50000"/>
                <a:alpha val="6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722176BF-C3A9-2544-94E1-C497377B278E}"/>
              </a:ext>
            </a:extLst>
          </p:cNvPr>
          <p:cNvSpPr/>
          <p:nvPr/>
        </p:nvSpPr>
        <p:spPr>
          <a:xfrm>
            <a:off x="1187624" y="2859634"/>
            <a:ext cx="286227" cy="286822"/>
          </a:xfrm>
          <a:prstGeom prst="ellipse">
            <a:avLst/>
          </a:prstGeom>
          <a:noFill/>
          <a:ln>
            <a:solidFill>
              <a:schemeClr val="accent2">
                <a:lumMod val="50000"/>
                <a:alpha val="6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D2E6E394-4033-0A40-813E-3C414E83AF86}"/>
              </a:ext>
            </a:extLst>
          </p:cNvPr>
          <p:cNvSpPr/>
          <p:nvPr/>
        </p:nvSpPr>
        <p:spPr>
          <a:xfrm>
            <a:off x="1430170" y="2857561"/>
            <a:ext cx="286227" cy="286822"/>
          </a:xfrm>
          <a:prstGeom prst="ellipse">
            <a:avLst/>
          </a:prstGeom>
          <a:noFill/>
          <a:ln>
            <a:solidFill>
              <a:schemeClr val="accent2">
                <a:lumMod val="50000"/>
                <a:alpha val="6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05D926FC-087F-7B45-AA1F-030A8FF806EB}"/>
              </a:ext>
            </a:extLst>
          </p:cNvPr>
          <p:cNvSpPr/>
          <p:nvPr/>
        </p:nvSpPr>
        <p:spPr>
          <a:xfrm>
            <a:off x="2430264" y="2859634"/>
            <a:ext cx="286227" cy="286822"/>
          </a:xfrm>
          <a:prstGeom prst="ellipse">
            <a:avLst/>
          </a:prstGeom>
          <a:noFill/>
          <a:ln>
            <a:solidFill>
              <a:schemeClr val="accent2">
                <a:lumMod val="50000"/>
                <a:alpha val="6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0C1C5CC7-CAC0-5E4C-A13A-F652F72FB9B4}"/>
              </a:ext>
            </a:extLst>
          </p:cNvPr>
          <p:cNvSpPr/>
          <p:nvPr/>
        </p:nvSpPr>
        <p:spPr>
          <a:xfrm>
            <a:off x="2658708" y="2859634"/>
            <a:ext cx="286227" cy="286822"/>
          </a:xfrm>
          <a:prstGeom prst="ellipse">
            <a:avLst/>
          </a:prstGeom>
          <a:noFill/>
          <a:ln>
            <a:solidFill>
              <a:schemeClr val="accent2">
                <a:lumMod val="50000"/>
                <a:alpha val="6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743BF447-4E58-2D40-9B25-DCAA852F9A7C}"/>
              </a:ext>
            </a:extLst>
          </p:cNvPr>
          <p:cNvSpPr/>
          <p:nvPr/>
        </p:nvSpPr>
        <p:spPr>
          <a:xfrm>
            <a:off x="3347864" y="2859634"/>
            <a:ext cx="286227" cy="286822"/>
          </a:xfrm>
          <a:prstGeom prst="ellipse">
            <a:avLst/>
          </a:prstGeom>
          <a:noFill/>
          <a:ln>
            <a:solidFill>
              <a:schemeClr val="accent2">
                <a:lumMod val="50000"/>
                <a:alpha val="6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99A9AF0A-AD1A-2B40-B440-7233374391B4}"/>
              </a:ext>
            </a:extLst>
          </p:cNvPr>
          <p:cNvSpPr/>
          <p:nvPr/>
        </p:nvSpPr>
        <p:spPr>
          <a:xfrm>
            <a:off x="3533360" y="2852936"/>
            <a:ext cx="286227" cy="286822"/>
          </a:xfrm>
          <a:prstGeom prst="ellipse">
            <a:avLst/>
          </a:prstGeom>
          <a:noFill/>
          <a:ln>
            <a:solidFill>
              <a:schemeClr val="accent2">
                <a:lumMod val="50000"/>
                <a:alpha val="6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7992752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97BDDEB-78B6-3645-80B6-DCEC97FC617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8"/>
          <a:stretch/>
        </p:blipFill>
        <p:spPr>
          <a:xfrm>
            <a:off x="650216" y="1416050"/>
            <a:ext cx="2491413" cy="1801349"/>
          </a:xfrm>
          <a:prstGeom prst="rect">
            <a:avLst/>
          </a:prstGeom>
        </p:spPr>
      </p:pic>
      <p:sp>
        <p:nvSpPr>
          <p:cNvPr id="131" name="Pinsà comú. Fringillia coelebs"/>
          <p:cNvSpPr txBox="1">
            <a:spLocks noGrp="1"/>
          </p:cNvSpPr>
          <p:nvPr>
            <p:ph type="title"/>
          </p:nvPr>
        </p:nvSpPr>
        <p:spPr>
          <a:xfrm>
            <a:off x="251520" y="356107"/>
            <a:ext cx="6300191" cy="69320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ca-E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Ànec xiulador. </a:t>
            </a:r>
            <a:r>
              <a:rPr lang="ca-ES" sz="2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Mareca penelope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1D2C92F-9089-5E49-AB50-0BBB2FF78571}"/>
              </a:ext>
            </a:extLst>
          </p:cNvPr>
          <p:cNvCxnSpPr>
            <a:cxnSpLocks/>
          </p:cNvCxnSpPr>
          <p:nvPr/>
        </p:nvCxnSpPr>
        <p:spPr>
          <a:xfrm>
            <a:off x="376244" y="980728"/>
            <a:ext cx="57799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05E0356-2AD7-C24C-8D8D-B4EF4BA9326E}"/>
              </a:ext>
            </a:extLst>
          </p:cNvPr>
          <p:cNvSpPr txBox="1"/>
          <p:nvPr/>
        </p:nvSpPr>
        <p:spPr>
          <a:xfrm rot="16200000">
            <a:off x="-515145" y="2101660"/>
            <a:ext cx="1884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Reclam de vol típic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E517EC-3889-BB46-9906-D74A39C1A6B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r="63386"/>
          <a:stretch/>
        </p:blipFill>
        <p:spPr>
          <a:xfrm>
            <a:off x="6547040" y="0"/>
            <a:ext cx="2596960" cy="6862436"/>
          </a:xfrm>
          <a:prstGeom prst="rect">
            <a:avLst/>
          </a:prstGeom>
        </p:spPr>
      </p:pic>
      <p:pic>
        <p:nvPicPr>
          <p:cNvPr id="10" name="Online Media 9" descr="XC348389 - Eurasian Wigeon - Mareca penelop2">
            <a:hlinkClick r:id="" action="ppaction://media"/>
            <a:extLst>
              <a:ext uri="{FF2B5EF4-FFF2-40B4-BE49-F238E27FC236}">
                <a16:creationId xmlns:a16="http://schemas.microsoft.com/office/drawing/2014/main" xmlns="" id="{7BB9E918-6C75-FE4E-A3A1-F3644523C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28568" y="1428860"/>
            <a:ext cx="513061" cy="513061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E1C0CFC-7049-1242-97FF-F5952846DF65}"/>
              </a:ext>
            </a:extLst>
          </p:cNvPr>
          <p:cNvSpPr txBox="1"/>
          <p:nvPr/>
        </p:nvSpPr>
        <p:spPr>
          <a:xfrm rot="16200000">
            <a:off x="2571410" y="2113530"/>
            <a:ext cx="1884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Reclam de vol 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D2A790B-6F4C-4744-B104-30FE3A32F63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2"/>
          <a:stretch/>
        </p:blipFill>
        <p:spPr>
          <a:xfrm>
            <a:off x="3630606" y="1416050"/>
            <a:ext cx="2455240" cy="1801348"/>
          </a:xfrm>
          <a:prstGeom prst="rect">
            <a:avLst/>
          </a:prstGeom>
        </p:spPr>
      </p:pic>
      <p:pic>
        <p:nvPicPr>
          <p:cNvPr id="13" name="Online Media 12" descr="XC477515 - Eurasian Wigeon - Mareca penelope_1">
            <a:hlinkClick r:id="" action="ppaction://media"/>
            <a:extLst>
              <a:ext uri="{FF2B5EF4-FFF2-40B4-BE49-F238E27FC236}">
                <a16:creationId xmlns:a16="http://schemas.microsoft.com/office/drawing/2014/main" xmlns="" id="{4A3002D1-7D10-9148-A111-BF10F257C5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72783" y="1417403"/>
            <a:ext cx="513062" cy="513062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0B436B2-D9F7-1D40-A5BE-AEFE5D9BA58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93" t="350" r="8436" b="-9435"/>
          <a:stretch/>
        </p:blipFill>
        <p:spPr>
          <a:xfrm>
            <a:off x="2915816" y="3717032"/>
            <a:ext cx="2611454" cy="2615165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E788C1D-3303-2E44-A475-E5B4CB267A00}"/>
              </a:ext>
            </a:extLst>
          </p:cNvPr>
          <p:cNvSpPr txBox="1"/>
          <p:nvPr/>
        </p:nvSpPr>
        <p:spPr>
          <a:xfrm>
            <a:off x="1216491" y="3573016"/>
            <a:ext cx="2491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Reclam en vol d’alarma de la femella</a:t>
            </a:r>
            <a:r>
              <a:rPr lang="ca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. Similar al reclam de griset, però algunes notes més llarg i </a:t>
            </a:r>
          </a:p>
          <a:p>
            <a:r>
              <a:rPr lang="ca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lleugerament més greu.</a:t>
            </a:r>
          </a:p>
        </p:txBody>
      </p:sp>
      <p:pic>
        <p:nvPicPr>
          <p:cNvPr id="21" name="Online Media 20" descr="XC432770 - Eurasian Wigeon - Mareca penelope_alarmcall">
            <a:hlinkClick r:id="" action="ppaction://media"/>
            <a:extLst>
              <a:ext uri="{FF2B5EF4-FFF2-40B4-BE49-F238E27FC236}">
                <a16:creationId xmlns:a16="http://schemas.microsoft.com/office/drawing/2014/main" xmlns="" id="{EA757067-DA52-D743-AD81-63AA3AF40E7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58226" y="3989319"/>
            <a:ext cx="522343" cy="522343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8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57" r="19154"/>
          <a:stretch/>
        </p:blipFill>
        <p:spPr>
          <a:xfrm>
            <a:off x="6547039" y="0"/>
            <a:ext cx="2596961" cy="6858000"/>
          </a:xfrm>
          <a:prstGeom prst="rect">
            <a:avLst/>
          </a:prstGeom>
        </p:spPr>
      </p:pic>
      <p:sp>
        <p:nvSpPr>
          <p:cNvPr id="16" name="16 Rectángulo">
            <a:extLst>
              <a:ext uri="{FF2B5EF4-FFF2-40B4-BE49-F238E27FC236}">
                <a16:creationId xmlns:a16="http://schemas.microsoft.com/office/drawing/2014/main" xmlns="" id="{6D133123-FBE6-CF47-A86C-B3DCC6D117FA}"/>
              </a:ext>
            </a:extLst>
          </p:cNvPr>
          <p:cNvSpPr/>
          <p:nvPr/>
        </p:nvSpPr>
        <p:spPr>
          <a:xfrm>
            <a:off x="755576" y="2588270"/>
            <a:ext cx="110753" cy="120650"/>
          </a:xfrm>
          <a:prstGeom prst="rect">
            <a:avLst/>
          </a:prstGeom>
          <a:solidFill>
            <a:schemeClr val="accent2">
              <a:lumMod val="5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16 Rectángulo">
            <a:extLst>
              <a:ext uri="{FF2B5EF4-FFF2-40B4-BE49-F238E27FC236}">
                <a16:creationId xmlns:a16="http://schemas.microsoft.com/office/drawing/2014/main" xmlns="" id="{A06FA534-5817-BD43-927A-CD902F6451E5}"/>
              </a:ext>
            </a:extLst>
          </p:cNvPr>
          <p:cNvSpPr/>
          <p:nvPr/>
        </p:nvSpPr>
        <p:spPr>
          <a:xfrm>
            <a:off x="3747193" y="2728505"/>
            <a:ext cx="110753" cy="120650"/>
          </a:xfrm>
          <a:prstGeom prst="rect">
            <a:avLst/>
          </a:prstGeom>
          <a:solidFill>
            <a:schemeClr val="accent2">
              <a:lumMod val="5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390832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1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84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2071</TotalTime>
  <Words>839</Words>
  <Application>Microsoft Office PowerPoint</Application>
  <PresentationFormat>Presentación en pantalla (4:3)</PresentationFormat>
  <Paragraphs>123</Paragraphs>
  <Slides>19</Slides>
  <Notes>19</Notes>
  <HiddenSlides>0</HiddenSlides>
  <MMClips>29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Tema de Office</vt:lpstr>
      <vt:lpstr>Anseriformes</vt:lpstr>
      <vt:lpstr>Aspectes a tenir en compte</vt:lpstr>
      <vt:lpstr>Oca vulgar. Anser anser</vt:lpstr>
      <vt:lpstr>Ànec blanc. Tadorna tadorna</vt:lpstr>
      <vt:lpstr>Ànec coll-verd. Anas platyrhynchos</vt:lpstr>
      <vt:lpstr>Ànec griset. Mareca strepera</vt:lpstr>
      <vt:lpstr>Ànec cuallarg. Anas acuta</vt:lpstr>
      <vt:lpstr>Ànec cullerot. Anas clypeata</vt:lpstr>
      <vt:lpstr>Ànec xiulador. Mareca penelope</vt:lpstr>
      <vt:lpstr>Xarxet. Anas crecca</vt:lpstr>
      <vt:lpstr>Xarrasclet. Spatula querquedula</vt:lpstr>
      <vt:lpstr>Resum de complicats</vt:lpstr>
      <vt:lpstr>Morell de plomall. Aythya fuligula</vt:lpstr>
      <vt:lpstr>Morell cap-roig. Aythya ferina</vt:lpstr>
      <vt:lpstr>Xibec. Netta rufina</vt:lpstr>
      <vt:lpstr>Ànec negre. Melanitta nigra</vt:lpstr>
      <vt:lpstr>Bec de serra mitjà. Mergus serrator</vt:lpstr>
      <vt:lpstr>Altres</vt:lpstr>
      <vt:lpstr>Continguts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Tord comú. Turdus philomelos</dc:title>
  <dc:creator>Robert</dc:creator>
  <cp:lastModifiedBy>Robert</cp:lastModifiedBy>
  <cp:revision>146</cp:revision>
  <dcterms:created xsi:type="dcterms:W3CDTF">2019-12-31T01:26:04Z</dcterms:created>
  <dcterms:modified xsi:type="dcterms:W3CDTF">2020-06-16T21:34:55Z</dcterms:modified>
</cp:coreProperties>
</file>